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594" r:id="rId2"/>
    <p:sldId id="282" r:id="rId3"/>
    <p:sldId id="598" r:id="rId4"/>
    <p:sldId id="607" r:id="rId5"/>
    <p:sldId id="606" r:id="rId6"/>
    <p:sldId id="609" r:id="rId7"/>
    <p:sldId id="612" r:id="rId8"/>
    <p:sldId id="604" r:id="rId9"/>
    <p:sldId id="601" r:id="rId10"/>
    <p:sldId id="264" r:id="rId11"/>
    <p:sldId id="265" r:id="rId12"/>
    <p:sldId id="266" r:id="rId13"/>
    <p:sldId id="268" r:id="rId14"/>
    <p:sldId id="605" r:id="rId15"/>
    <p:sldId id="270" r:id="rId16"/>
    <p:sldId id="272" r:id="rId17"/>
    <p:sldId id="274" r:id="rId18"/>
    <p:sldId id="591" r:id="rId19"/>
    <p:sldId id="611" r:id="rId20"/>
    <p:sldId id="610" r:id="rId21"/>
    <p:sldId id="595" r:id="rId22"/>
    <p:sldId id="592" r:id="rId23"/>
    <p:sldId id="602" r:id="rId24"/>
  </p:sldIdLst>
  <p:sldSz cx="12192000" cy="6858000"/>
  <p:notesSz cx="6858000" cy="9144000"/>
  <p:embeddedFontLst>
    <p:embeddedFont>
      <p:font typeface="Kadwa" panose="020B0604020202020204" charset="0"/>
      <p:regular r:id="rId26"/>
      <p:bold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ato Light" panose="020F0502020204030203" pitchFamily="34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AU0OtFbhlyB80d9WspKncr0JO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6FB3F-8EC1-4251-AB91-63E3E794CD11}" v="30" dt="2025-10-31T17:57:16.239"/>
  </p1510:revLst>
</p1510:revInfo>
</file>

<file path=ppt/tableStyles.xml><?xml version="1.0" encoding="utf-8"?>
<a:tblStyleLst xmlns:a="http://schemas.openxmlformats.org/drawingml/2006/main" def="{256F7272-28F0-417A-B13E-C163E1322A19}">
  <a:tblStyle styleId="{256F7272-28F0-417A-B13E-C163E1322A1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30"/>
    <p:restoredTop sz="94610"/>
  </p:normalViewPr>
  <p:slideViewPr>
    <p:cSldViewPr snapToGrid="0">
      <p:cViewPr>
        <p:scale>
          <a:sx n="90" d="100"/>
          <a:sy n="90" d="100"/>
        </p:scale>
        <p:origin x="44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customschemas.google.com/relationships/presentationmetadata" Target="metadata"/><Relationship Id="rId21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ha Baker" userId="1aee1mAwCHb79qJuspL4uex9E+saKJXi+Ka9Y1c7MUk=" providerId="None" clId="Web-{BA8685EC-7942-4F06-B46C-4547B0856FA9}"/>
    <pc:docChg chg="modSld">
      <pc:chgData name="Misha Baker" userId="1aee1mAwCHb79qJuspL4uex9E+saKJXi+Ka9Y1c7MUk=" providerId="None" clId="Web-{BA8685EC-7942-4F06-B46C-4547B0856FA9}" dt="2025-10-22T20:00:16.535" v="35" actId="20577"/>
      <pc:docMkLst>
        <pc:docMk/>
      </pc:docMkLst>
      <pc:sldChg chg="modSp">
        <pc:chgData name="Misha Baker" userId="1aee1mAwCHb79qJuspL4uex9E+saKJXi+Ka9Y1c7MUk=" providerId="None" clId="Web-{BA8685EC-7942-4F06-B46C-4547B0856FA9}" dt="2025-10-22T20:00:16.535" v="35" actId="20577"/>
        <pc:sldMkLst>
          <pc:docMk/>
          <pc:sldMk cId="3526573125" sldId="609"/>
        </pc:sldMkLst>
        <pc:spChg chg="mod">
          <ac:chgData name="Misha Baker" userId="1aee1mAwCHb79qJuspL4uex9E+saKJXi+Ka9Y1c7MUk=" providerId="None" clId="Web-{BA8685EC-7942-4F06-B46C-4547B0856FA9}" dt="2025-10-22T20:00:16.535" v="35" actId="20577"/>
          <ac:spMkLst>
            <pc:docMk/>
            <pc:sldMk cId="3526573125" sldId="609"/>
            <ac:spMk id="2" creationId="{5FEFCB59-D27F-368C-A3C9-27D4AE424E03}"/>
          </ac:spMkLst>
        </pc:spChg>
        <pc:spChg chg="mod">
          <ac:chgData name="Misha Baker" userId="1aee1mAwCHb79qJuspL4uex9E+saKJXi+Ka9Y1c7MUk=" providerId="None" clId="Web-{BA8685EC-7942-4F06-B46C-4547B0856FA9}" dt="2025-10-22T19:59:57.472" v="33" actId="14100"/>
          <ac:spMkLst>
            <pc:docMk/>
            <pc:sldMk cId="3526573125" sldId="609"/>
            <ac:spMk id="4" creationId="{4CCBB057-1C73-3599-300F-7DB345C099FE}"/>
          </ac:spMkLst>
        </pc:spChg>
        <pc:spChg chg="mod">
          <ac:chgData name="Misha Baker" userId="1aee1mAwCHb79qJuspL4uex9E+saKJXi+Ka9Y1c7MUk=" providerId="None" clId="Web-{BA8685EC-7942-4F06-B46C-4547B0856FA9}" dt="2025-10-22T19:59:52.394" v="32" actId="14100"/>
          <ac:spMkLst>
            <pc:docMk/>
            <pc:sldMk cId="3526573125" sldId="609"/>
            <ac:spMk id="308" creationId="{E94B2850-2C5F-580C-75C4-5C641B781899}"/>
          </ac:spMkLst>
        </pc:spChg>
      </pc:sldChg>
    </pc:docChg>
  </pc:docChgLst>
  <pc:docChgLst>
    <pc:chgData name="Misha Baker" userId="1aee1mAwCHb79qJuspL4uex9E+saKJXi+Ka9Y1c7MUk=" providerId="None" clId="Web-{483F5545-0BA5-4F9E-9AD3-6191DE5FCF19}"/>
    <pc:docChg chg="modSld">
      <pc:chgData name="Misha Baker" userId="1aee1mAwCHb79qJuspL4uex9E+saKJXi+Ka9Y1c7MUk=" providerId="None" clId="Web-{483F5545-0BA5-4F9E-9AD3-6191DE5FCF19}" dt="2025-10-22T17:50:54.301" v="80" actId="20577"/>
      <pc:docMkLst>
        <pc:docMk/>
      </pc:docMkLst>
      <pc:sldChg chg="modSp">
        <pc:chgData name="Misha Baker" userId="1aee1mAwCHb79qJuspL4uex9E+saKJXi+Ka9Y1c7MUk=" providerId="None" clId="Web-{483F5545-0BA5-4F9E-9AD3-6191DE5FCF19}" dt="2025-10-22T17:50:54.301" v="80" actId="20577"/>
        <pc:sldMkLst>
          <pc:docMk/>
          <pc:sldMk cId="291897479" sldId="610"/>
        </pc:sldMkLst>
        <pc:spChg chg="mod">
          <ac:chgData name="Misha Baker" userId="1aee1mAwCHb79qJuspL4uex9E+saKJXi+Ka9Y1c7MUk=" providerId="None" clId="Web-{483F5545-0BA5-4F9E-9AD3-6191DE5FCF19}" dt="2025-10-22T17:50:54.301" v="80" actId="20577"/>
          <ac:spMkLst>
            <pc:docMk/>
            <pc:sldMk cId="291897479" sldId="610"/>
            <ac:spMk id="5" creationId="{44ECBDB8-973C-26CA-5460-B2F1AA6226A2}"/>
          </ac:spMkLst>
        </pc:spChg>
      </pc:sldChg>
      <pc:sldChg chg="addSp delSp modSp">
        <pc:chgData name="Misha Baker" userId="1aee1mAwCHb79qJuspL4uex9E+saKJXi+Ka9Y1c7MUk=" providerId="None" clId="Web-{483F5545-0BA5-4F9E-9AD3-6191DE5FCF19}" dt="2025-10-22T17:50:22.707" v="79" actId="14100"/>
        <pc:sldMkLst>
          <pc:docMk/>
          <pc:sldMk cId="2036390417" sldId="611"/>
        </pc:sldMkLst>
        <pc:spChg chg="add mod">
          <ac:chgData name="Misha Baker" userId="1aee1mAwCHb79qJuspL4uex9E+saKJXi+Ka9Y1c7MUk=" providerId="None" clId="Web-{483F5545-0BA5-4F9E-9AD3-6191DE5FCF19}" dt="2025-10-22T17:50:22.707" v="79" actId="14100"/>
          <ac:spMkLst>
            <pc:docMk/>
            <pc:sldMk cId="2036390417" sldId="611"/>
            <ac:spMk id="5" creationId="{791423FF-11B9-E7F1-5450-B5B9F18B9570}"/>
          </ac:spMkLst>
        </pc:spChg>
        <pc:graphicFrameChg chg="modGraphic">
          <ac:chgData name="Misha Baker" userId="1aee1mAwCHb79qJuspL4uex9E+saKJXi+Ka9Y1c7MUk=" providerId="None" clId="Web-{483F5545-0BA5-4F9E-9AD3-6191DE5FCF19}" dt="2025-10-22T17:46:38.502" v="1"/>
          <ac:graphicFrameMkLst>
            <pc:docMk/>
            <pc:sldMk cId="2036390417" sldId="611"/>
            <ac:graphicFrameMk id="2" creationId="{F6AB6421-C0DD-7524-0D27-EF2FA5E4CBF0}"/>
          </ac:graphicFrameMkLst>
        </pc:graphicFrameChg>
      </pc:sldChg>
    </pc:docChg>
  </pc:docChgLst>
  <pc:docChgLst>
    <pc:chgData name="Misha Baker" userId="1aee1mAwCHb79qJuspL4uex9E+saKJXi+Ka9Y1c7MUk=" providerId="None" clId="Web-{5276FB3F-8EC1-4251-AB91-63E3E794CD11}"/>
    <pc:docChg chg="modSld">
      <pc:chgData name="Misha Baker" userId="1aee1mAwCHb79qJuspL4uex9E+saKJXi+Ka9Y1c7MUk=" providerId="None" clId="Web-{5276FB3F-8EC1-4251-AB91-63E3E794CD11}" dt="2025-10-31T17:57:16.239" v="16" actId="1076"/>
      <pc:docMkLst>
        <pc:docMk/>
      </pc:docMkLst>
      <pc:sldChg chg="delSp modSp">
        <pc:chgData name="Misha Baker" userId="1aee1mAwCHb79qJuspL4uex9E+saKJXi+Ka9Y1c7MUk=" providerId="None" clId="Web-{5276FB3F-8EC1-4251-AB91-63E3E794CD11}" dt="2025-10-31T17:57:16.239" v="16" actId="1076"/>
        <pc:sldMkLst>
          <pc:docMk/>
          <pc:sldMk cId="0" sldId="270"/>
        </pc:sldMkLst>
        <pc:spChg chg="mod">
          <ac:chgData name="Misha Baker" userId="1aee1mAwCHb79qJuspL4uex9E+saKJXi+Ka9Y1c7MUk=" providerId="None" clId="Web-{5276FB3F-8EC1-4251-AB91-63E3E794CD11}" dt="2025-10-31T17:56:55.005" v="11" actId="20577"/>
          <ac:spMkLst>
            <pc:docMk/>
            <pc:sldMk cId="0" sldId="270"/>
            <ac:spMk id="2" creationId="{F01F29A4-E336-C3C7-D52A-F09267C1BBF8}"/>
          </ac:spMkLst>
        </pc:spChg>
        <pc:spChg chg="mod">
          <ac:chgData name="Misha Baker" userId="1aee1mAwCHb79qJuspL4uex9E+saKJXi+Ka9Y1c7MUk=" providerId="None" clId="Web-{5276FB3F-8EC1-4251-AB91-63E3E794CD11}" dt="2025-10-31T17:57:16.239" v="16" actId="1076"/>
          <ac:spMkLst>
            <pc:docMk/>
            <pc:sldMk cId="0" sldId="270"/>
            <ac:spMk id="4" creationId="{705ADA1C-2466-4993-FFCF-D03DFBFC3E99}"/>
          </ac:spMkLst>
        </pc:spChg>
        <pc:spChg chg="del">
          <ac:chgData name="Misha Baker" userId="1aee1mAwCHb79qJuspL4uex9E+saKJXi+Ka9Y1c7MUk=" providerId="None" clId="Web-{5276FB3F-8EC1-4251-AB91-63E3E794CD11}" dt="2025-10-31T17:56:34.473" v="0"/>
          <ac:spMkLst>
            <pc:docMk/>
            <pc:sldMk cId="0" sldId="270"/>
            <ac:spMk id="6" creationId="{646D709B-DCB5-D4A6-C27F-43386753CFBA}"/>
          </ac:spMkLst>
        </pc:spChg>
        <pc:picChg chg="del">
          <ac:chgData name="Misha Baker" userId="1aee1mAwCHb79qJuspL4uex9E+saKJXi+Ka9Y1c7MUk=" providerId="None" clId="Web-{5276FB3F-8EC1-4251-AB91-63E3E794CD11}" dt="2025-10-31T17:56:36.036" v="1"/>
          <ac:picMkLst>
            <pc:docMk/>
            <pc:sldMk cId="0" sldId="270"/>
            <ac:picMk id="5" creationId="{F52E417E-8B79-88C7-2D28-7B22C714DD18}"/>
          </ac:picMkLst>
        </pc:picChg>
        <pc:picChg chg="mod">
          <ac:chgData name="Misha Baker" userId="1aee1mAwCHb79qJuspL4uex9E+saKJXi+Ka9Y1c7MUk=" providerId="None" clId="Web-{5276FB3F-8EC1-4251-AB91-63E3E794CD11}" dt="2025-10-31T17:57:01.911" v="13" actId="1076"/>
          <ac:picMkLst>
            <pc:docMk/>
            <pc:sldMk cId="0" sldId="270"/>
            <ac:picMk id="4098" creationId="{AE28861B-2FA6-BFDD-5C56-BB54C4F0D8B6}"/>
          </ac:picMkLst>
        </pc:picChg>
      </pc:sldChg>
    </pc:docChg>
  </pc:docChgLst>
  <pc:docChgLst>
    <pc:chgData name="Misha Baker" userId="1aee1mAwCHb79qJuspL4uex9E+saKJXi+Ka9Y1c7MUk=" providerId="None" clId="Web-{EC13CCB8-AC48-4EFD-82EA-8CAAC19B0DD1}"/>
    <pc:docChg chg="delSld">
      <pc:chgData name="Misha Baker" userId="1aee1mAwCHb79qJuspL4uex9E+saKJXi+Ka9Y1c7MUk=" providerId="None" clId="Web-{EC13CCB8-AC48-4EFD-82EA-8CAAC19B0DD1}" dt="2025-10-20T23:37:57.093" v="0"/>
      <pc:docMkLst>
        <pc:docMk/>
      </pc:docMkLst>
    </pc:docChg>
  </pc:docChgLst>
  <pc:docChgLst>
    <pc:chgData name="Misha Baker" userId="1aee1mAwCHb79qJuspL4uex9E+saKJXi+Ka9Y1c7MUk=" providerId="None" clId="Web-{DA9E50EF-80E2-4057-AA0E-77CB1C20F92C}"/>
    <pc:docChg chg="modSld">
      <pc:chgData name="Misha Baker" userId="1aee1mAwCHb79qJuspL4uex9E+saKJXi+Ka9Y1c7MUk=" providerId="None" clId="Web-{DA9E50EF-80E2-4057-AA0E-77CB1C20F92C}" dt="2025-10-21T22:33:18.080" v="43"/>
      <pc:docMkLst>
        <pc:docMk/>
      </pc:docMkLst>
      <pc:sldChg chg="modSp">
        <pc:chgData name="Misha Baker" userId="1aee1mAwCHb79qJuspL4uex9E+saKJXi+Ka9Y1c7MUk=" providerId="None" clId="Web-{DA9E50EF-80E2-4057-AA0E-77CB1C20F92C}" dt="2025-10-21T22:33:18.080" v="43"/>
        <pc:sldMkLst>
          <pc:docMk/>
          <pc:sldMk cId="2036390417" sldId="611"/>
        </pc:sldMkLst>
        <pc:graphicFrameChg chg="mod modGraphic">
          <ac:chgData name="Misha Baker" userId="1aee1mAwCHb79qJuspL4uex9E+saKJXi+Ka9Y1c7MUk=" providerId="None" clId="Web-{DA9E50EF-80E2-4057-AA0E-77CB1C20F92C}" dt="2025-10-21T22:33:18.080" v="43"/>
          <ac:graphicFrameMkLst>
            <pc:docMk/>
            <pc:sldMk cId="2036390417" sldId="611"/>
            <ac:graphicFrameMk id="2" creationId="{F6AB6421-C0DD-7524-0D27-EF2FA5E4CBF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>
          <a:extLst>
            <a:ext uri="{FF2B5EF4-FFF2-40B4-BE49-F238E27FC236}">
              <a16:creationId xmlns:a16="http://schemas.microsoft.com/office/drawing/2014/main" id="{9141F285-317F-3CB9-4C6A-53ACE42CD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:notes">
            <a:extLst>
              <a:ext uri="{FF2B5EF4-FFF2-40B4-BE49-F238E27FC236}">
                <a16:creationId xmlns:a16="http://schemas.microsoft.com/office/drawing/2014/main" id="{3AC07DEA-5F6D-7106-62A7-57392B9891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:notes">
            <a:extLst>
              <a:ext uri="{FF2B5EF4-FFF2-40B4-BE49-F238E27FC236}">
                <a16:creationId xmlns:a16="http://schemas.microsoft.com/office/drawing/2014/main" id="{883E173C-5163-BE6B-4A85-11C0A4B84C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51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Sex field and VA housing move in 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139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>
          <a:extLst>
            <a:ext uri="{FF2B5EF4-FFF2-40B4-BE49-F238E27FC236}">
              <a16:creationId xmlns:a16="http://schemas.microsoft.com/office/drawing/2014/main" id="{6011A571-4B74-5848-EA05-A5D50477D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5868fc0f2_0_10:notes">
            <a:extLst>
              <a:ext uri="{FF2B5EF4-FFF2-40B4-BE49-F238E27FC236}">
                <a16:creationId xmlns:a16="http://schemas.microsoft.com/office/drawing/2014/main" id="{74B7CD6D-61B8-3FD5-5769-1365CD06A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4" name="Google Shape;264;g2a5868fc0f2_0_10:notes">
            <a:extLst>
              <a:ext uri="{FF2B5EF4-FFF2-40B4-BE49-F238E27FC236}">
                <a16:creationId xmlns:a16="http://schemas.microsoft.com/office/drawing/2014/main" id="{20AB5726-55C6-2F32-5B49-ED4FA01574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202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>
          <a:extLst>
            <a:ext uri="{FF2B5EF4-FFF2-40B4-BE49-F238E27FC236}">
              <a16:creationId xmlns:a16="http://schemas.microsoft.com/office/drawing/2014/main" id="{DA8AC61C-8B9F-AC4B-9460-3CB57D9D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5868fc0f2_0_10:notes">
            <a:extLst>
              <a:ext uri="{FF2B5EF4-FFF2-40B4-BE49-F238E27FC236}">
                <a16:creationId xmlns:a16="http://schemas.microsoft.com/office/drawing/2014/main" id="{30D42177-A73B-DFB7-143F-4B11C692C7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64" name="Google Shape;264;g2a5868fc0f2_0_10:notes">
            <a:extLst>
              <a:ext uri="{FF2B5EF4-FFF2-40B4-BE49-F238E27FC236}">
                <a16:creationId xmlns:a16="http://schemas.microsoft.com/office/drawing/2014/main" id="{56592015-31CB-7DF1-48C4-D3E621B1BC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 </a:t>
            </a:r>
            <a:r>
              <a:rPr lang="en-US" sz="1100" b="1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Mental Health Consultation 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field will be added to the following system screen:</a:t>
            </a: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2026 VA: Project Enrollment screen</a:t>
            </a:r>
          </a:p>
          <a:p>
            <a:pPr lvl="1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field will be in the Additional Information section below the </a:t>
            </a:r>
            <a:r>
              <a:rPr lang="en-US" sz="1100" b="1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General Health Status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field</a:t>
            </a:r>
          </a:p>
          <a:p>
            <a:pPr lvl="1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Data Quality Check is set to </a:t>
            </a:r>
            <a:r>
              <a:rPr lang="en-US" sz="1100" b="0" i="1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Required</a:t>
            </a:r>
            <a:endParaRPr lang="en-US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field will be visible for heads of household and veterans who are being enrolled in any of the following programs:</a:t>
            </a: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VA: SSVF-funded Homelessness Prevention project</a:t>
            </a: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VA: SSVF-funded Rapid Rehousing project</a:t>
            </a:r>
          </a:p>
          <a:p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VA: Grant per Diem-Case Management/Housing Retention-funded Services Only project</a:t>
            </a:r>
          </a:p>
          <a:p>
            <a:br>
              <a:rPr lang="en-US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9518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79623DCB-545E-1857-6891-8001F1995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>
            <a:extLst>
              <a:ext uri="{FF2B5EF4-FFF2-40B4-BE49-F238E27FC236}">
                <a16:creationId xmlns:a16="http://schemas.microsoft.com/office/drawing/2014/main" id="{D27ECDB8-2214-F780-62B4-D04000AC10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>
            <a:extLst>
              <a:ext uri="{FF2B5EF4-FFF2-40B4-BE49-F238E27FC236}">
                <a16:creationId xmlns:a16="http://schemas.microsoft.com/office/drawing/2014/main" id="{4ABFD130-E2BC-C71C-C5A6-3A75DCAFE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56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74B9489B-4B1F-779C-8A00-909C9DE1A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>
            <a:extLst>
              <a:ext uri="{FF2B5EF4-FFF2-40B4-BE49-F238E27FC236}">
                <a16:creationId xmlns:a16="http://schemas.microsoft.com/office/drawing/2014/main" id="{8C610B7B-8B45-7B51-A615-2D715A3111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>
            <a:extLst>
              <a:ext uri="{FF2B5EF4-FFF2-40B4-BE49-F238E27FC236}">
                <a16:creationId xmlns:a16="http://schemas.microsoft.com/office/drawing/2014/main" id="{64D748DE-081D-245D-5001-74E2343036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62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A04B6532-654F-C161-8C08-3A8D3C77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>
            <a:extLst>
              <a:ext uri="{FF2B5EF4-FFF2-40B4-BE49-F238E27FC236}">
                <a16:creationId xmlns:a16="http://schemas.microsoft.com/office/drawing/2014/main" id="{5C1C75CD-AA48-105C-96D0-0885A7CA51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>
            <a:extLst>
              <a:ext uri="{FF2B5EF4-FFF2-40B4-BE49-F238E27FC236}">
                <a16:creationId xmlns:a16="http://schemas.microsoft.com/office/drawing/2014/main" id="{B0E3B871-55C8-155E-41B8-9FCCF206DF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9938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>
          <a:extLst>
            <a:ext uri="{FF2B5EF4-FFF2-40B4-BE49-F238E27FC236}">
              <a16:creationId xmlns:a16="http://schemas.microsoft.com/office/drawing/2014/main" id="{D5A41B44-C2E2-40B6-4320-BD45F1B97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>
            <a:extLst>
              <a:ext uri="{FF2B5EF4-FFF2-40B4-BE49-F238E27FC236}">
                <a16:creationId xmlns:a16="http://schemas.microsoft.com/office/drawing/2014/main" id="{AF359455-BDC2-F77F-F708-23B621EB2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>
            <a:extLst>
              <a:ext uri="{FF2B5EF4-FFF2-40B4-BE49-F238E27FC236}">
                <a16:creationId xmlns:a16="http://schemas.microsoft.com/office/drawing/2014/main" id="{09A4ABFE-0235-E2C9-C59C-988912DBFA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65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9222160E-0030-2E78-668E-13B0E9430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F2C4C067-815E-79A3-B446-3648D465BA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:notes">
            <a:extLst>
              <a:ext uri="{FF2B5EF4-FFF2-40B4-BE49-F238E27FC236}">
                <a16:creationId xmlns:a16="http://schemas.microsoft.com/office/drawing/2014/main" id="{FEE27D57-FCA8-C88D-AB0B-568F1A842C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98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156DC7F9-718F-ED10-F6BC-C1623C4E4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>
            <a:extLst>
              <a:ext uri="{FF2B5EF4-FFF2-40B4-BE49-F238E27FC236}">
                <a16:creationId xmlns:a16="http://schemas.microsoft.com/office/drawing/2014/main" id="{446B9C76-8490-060C-A27C-6963322E4E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:notes">
            <a:extLst>
              <a:ext uri="{FF2B5EF4-FFF2-40B4-BE49-F238E27FC236}">
                <a16:creationId xmlns:a16="http://schemas.microsoft.com/office/drawing/2014/main" id="{BC49BD28-F007-2F62-7CD3-B5EA25FFB3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2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/>
          <p:nvPr/>
        </p:nvSpPr>
        <p:spPr>
          <a:xfrm>
            <a:off x="1" y="0"/>
            <a:ext cx="11348677" cy="6858000"/>
          </a:xfrm>
          <a:custGeom>
            <a:avLst/>
            <a:gdLst/>
            <a:ahLst/>
            <a:cxnLst/>
            <a:rect l="l" t="t" r="r" b="b"/>
            <a:pathLst>
              <a:path w="11348677" h="6858000" extrusionOk="0">
                <a:moveTo>
                  <a:pt x="4040687" y="0"/>
                </a:moveTo>
                <a:lnTo>
                  <a:pt x="11348677" y="0"/>
                </a:lnTo>
                <a:lnTo>
                  <a:pt x="11341461" y="43235"/>
                </a:lnTo>
                <a:lnTo>
                  <a:pt x="11328793" y="92036"/>
                </a:lnTo>
                <a:lnTo>
                  <a:pt x="9519355" y="5980556"/>
                </a:lnTo>
                <a:lnTo>
                  <a:pt x="9501499" y="6030094"/>
                </a:lnTo>
                <a:lnTo>
                  <a:pt x="9479322" y="6076983"/>
                </a:lnTo>
                <a:lnTo>
                  <a:pt x="9453097" y="6120990"/>
                </a:lnTo>
                <a:lnTo>
                  <a:pt x="9423099" y="6161885"/>
                </a:lnTo>
                <a:lnTo>
                  <a:pt x="9389602" y="6199441"/>
                </a:lnTo>
                <a:lnTo>
                  <a:pt x="9352879" y="6233426"/>
                </a:lnTo>
                <a:lnTo>
                  <a:pt x="9313204" y="6263611"/>
                </a:lnTo>
                <a:lnTo>
                  <a:pt x="9270851" y="6289765"/>
                </a:lnTo>
                <a:lnTo>
                  <a:pt x="9226093" y="6311659"/>
                </a:lnTo>
                <a:lnTo>
                  <a:pt x="9179203" y="6329063"/>
                </a:lnTo>
                <a:lnTo>
                  <a:pt x="9130457" y="6341748"/>
                </a:lnTo>
                <a:lnTo>
                  <a:pt x="9080126" y="6349482"/>
                </a:lnTo>
                <a:lnTo>
                  <a:pt x="4073771" y="6858000"/>
                </a:lnTo>
                <a:lnTo>
                  <a:pt x="918842" y="6858000"/>
                </a:lnTo>
                <a:lnTo>
                  <a:pt x="911038" y="6844087"/>
                </a:lnTo>
                <a:lnTo>
                  <a:pt x="890724" y="6798607"/>
                </a:lnTo>
                <a:lnTo>
                  <a:pt x="0" y="4533386"/>
                </a:lnTo>
                <a:lnTo>
                  <a:pt x="0" y="4415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0"/>
          <p:cNvSpPr txBox="1">
            <a:spLocks noGrp="1"/>
          </p:cNvSpPr>
          <p:nvPr>
            <p:ph type="ctrTitle"/>
          </p:nvPr>
        </p:nvSpPr>
        <p:spPr>
          <a:xfrm>
            <a:off x="1524000" y="1978139"/>
            <a:ext cx="81772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ubTitle" idx="1"/>
          </p:nvPr>
        </p:nvSpPr>
        <p:spPr>
          <a:xfrm>
            <a:off x="1524000" y="4457814"/>
            <a:ext cx="81772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30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74" name="Google Shape;74;p30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75;p30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76" name="Google Shape;76;p30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" name="Google Shape;77;p30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78" name="Google Shape;78;p30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9" name="Google Shape;79;p30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80" name="Google Shape;80;p30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30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5"/>
          <p:cNvSpPr txBox="1">
            <a:spLocks noGrp="1"/>
          </p:cNvSpPr>
          <p:nvPr>
            <p:ph type="title"/>
          </p:nvPr>
        </p:nvSpPr>
        <p:spPr>
          <a:xfrm>
            <a:off x="838200" y="914400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4" name="Google Shape;214;p45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8"/>
          <p:cNvSpPr/>
          <p:nvPr/>
        </p:nvSpPr>
        <p:spPr>
          <a:xfrm flipH="1">
            <a:off x="0" y="889"/>
            <a:ext cx="12192000" cy="6857111"/>
          </a:xfrm>
          <a:custGeom>
            <a:avLst/>
            <a:gdLst/>
            <a:ahLst/>
            <a:cxnLst/>
            <a:rect l="l" t="t" r="r" b="b"/>
            <a:pathLst>
              <a:path w="12127103" h="6857111" extrusionOk="0">
                <a:moveTo>
                  <a:pt x="6314635" y="0"/>
                </a:moveTo>
                <a:lnTo>
                  <a:pt x="0" y="0"/>
                </a:lnTo>
                <a:lnTo>
                  <a:pt x="1258053" y="5451614"/>
                </a:lnTo>
                <a:lnTo>
                  <a:pt x="1271675" y="5499675"/>
                </a:lnTo>
                <a:lnTo>
                  <a:pt x="1289730" y="5545591"/>
                </a:lnTo>
                <a:lnTo>
                  <a:pt x="1311970" y="5589124"/>
                </a:lnTo>
                <a:lnTo>
                  <a:pt x="1338143" y="5630035"/>
                </a:lnTo>
                <a:lnTo>
                  <a:pt x="1368000" y="5668085"/>
                </a:lnTo>
                <a:lnTo>
                  <a:pt x="1401292" y="5703037"/>
                </a:lnTo>
                <a:lnTo>
                  <a:pt x="1437768" y="5734651"/>
                </a:lnTo>
                <a:lnTo>
                  <a:pt x="1477178" y="5762691"/>
                </a:lnTo>
                <a:lnTo>
                  <a:pt x="1519272" y="5786915"/>
                </a:lnTo>
                <a:lnTo>
                  <a:pt x="1563801" y="5807088"/>
                </a:lnTo>
                <a:lnTo>
                  <a:pt x="1610515" y="5822969"/>
                </a:lnTo>
                <a:lnTo>
                  <a:pt x="1659165" y="5834321"/>
                </a:lnTo>
                <a:lnTo>
                  <a:pt x="7284508" y="6857111"/>
                </a:lnTo>
                <a:lnTo>
                  <a:pt x="9669723" y="6857111"/>
                </a:lnTo>
                <a:lnTo>
                  <a:pt x="12127103" y="2027102"/>
                </a:lnTo>
                <a:lnTo>
                  <a:pt x="12127103" y="869569"/>
                </a:lnTo>
                <a:lnTo>
                  <a:pt x="12083120" y="851964"/>
                </a:lnTo>
                <a:lnTo>
                  <a:pt x="12037565" y="838591"/>
                </a:lnTo>
                <a:lnTo>
                  <a:pt x="11989843" y="8293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8"/>
          <p:cNvSpPr txBox="1">
            <a:spLocks noGrp="1"/>
          </p:cNvSpPr>
          <p:nvPr>
            <p:ph type="title"/>
          </p:nvPr>
        </p:nvSpPr>
        <p:spPr>
          <a:xfrm>
            <a:off x="2391480" y="1709738"/>
            <a:ext cx="896232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8"/>
          <p:cNvSpPr txBox="1">
            <a:spLocks noGrp="1"/>
          </p:cNvSpPr>
          <p:nvPr>
            <p:ph type="body" idx="1"/>
          </p:nvPr>
        </p:nvSpPr>
        <p:spPr>
          <a:xfrm>
            <a:off x="2391480" y="4589463"/>
            <a:ext cx="896232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9909C"/>
              </a:buClr>
              <a:buSzPts val="2400"/>
              <a:buNone/>
              <a:defRPr sz="2400">
                <a:solidFill>
                  <a:srgbClr val="89909C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2000"/>
              <a:buNone/>
              <a:defRPr sz="2000">
                <a:solidFill>
                  <a:srgbClr val="89909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800"/>
              <a:buNone/>
              <a:defRPr sz="1800">
                <a:solidFill>
                  <a:srgbClr val="89909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48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49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/>
          <p:nvPr/>
        </p:nvSpPr>
        <p:spPr>
          <a:xfrm flipH="1">
            <a:off x="199119" y="0"/>
            <a:ext cx="9769257" cy="6832156"/>
          </a:xfrm>
          <a:custGeom>
            <a:avLst/>
            <a:gdLst/>
            <a:ahLst/>
            <a:cxnLst/>
            <a:rect l="l" t="t" r="r" b="b"/>
            <a:pathLst>
              <a:path w="9769257" h="6832156" extrusionOk="0">
                <a:moveTo>
                  <a:pt x="9769257" y="0"/>
                </a:moveTo>
                <a:lnTo>
                  <a:pt x="0" y="0"/>
                </a:lnTo>
                <a:lnTo>
                  <a:pt x="3060742" y="6832156"/>
                </a:lnTo>
                <a:lnTo>
                  <a:pt x="5108869" y="6832156"/>
                </a:lnTo>
                <a:lnTo>
                  <a:pt x="8977050" y="5964710"/>
                </a:lnTo>
                <a:lnTo>
                  <a:pt x="9040972" y="5945718"/>
                </a:lnTo>
                <a:lnTo>
                  <a:pt x="9099498" y="5919024"/>
                </a:lnTo>
                <a:lnTo>
                  <a:pt x="9151865" y="5885408"/>
                </a:lnTo>
                <a:lnTo>
                  <a:pt x="9197307" y="5845650"/>
                </a:lnTo>
                <a:lnTo>
                  <a:pt x="9235062" y="5800529"/>
                </a:lnTo>
                <a:lnTo>
                  <a:pt x="9264365" y="5750826"/>
                </a:lnTo>
                <a:lnTo>
                  <a:pt x="9284451" y="5697319"/>
                </a:lnTo>
                <a:lnTo>
                  <a:pt x="9294556" y="56407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732155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73215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2000"/>
              <a:buNone/>
              <a:defRPr sz="2000">
                <a:solidFill>
                  <a:srgbClr val="89909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800"/>
              <a:buNone/>
              <a:defRPr sz="1800">
                <a:solidFill>
                  <a:srgbClr val="89909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/>
          <p:nvPr/>
        </p:nvSpPr>
        <p:spPr>
          <a:xfrm flipH="1">
            <a:off x="182880" y="91439"/>
            <a:ext cx="11887200" cy="6583680"/>
          </a:xfrm>
          <a:custGeom>
            <a:avLst/>
            <a:gdLst/>
            <a:ahLst/>
            <a:cxnLst/>
            <a:rect l="l" t="t" r="r" b="b"/>
            <a:pathLst>
              <a:path w="3070513" h="2066925" extrusionOk="0">
                <a:moveTo>
                  <a:pt x="2889539" y="1893743"/>
                </a:moveTo>
                <a:lnTo>
                  <a:pt x="267566" y="2066925"/>
                </a:lnTo>
                <a:cubicBezTo>
                  <a:pt x="167986" y="2066925"/>
                  <a:pt x="86591" y="1985530"/>
                  <a:pt x="86591" y="1885950"/>
                </a:cubicBezTo>
                <a:lnTo>
                  <a:pt x="0" y="180975"/>
                </a:lnTo>
                <a:cubicBezTo>
                  <a:pt x="0" y="81395"/>
                  <a:pt x="81395" y="0"/>
                  <a:pt x="180975" y="0"/>
                </a:cubicBezTo>
                <a:lnTo>
                  <a:pt x="2889539" y="86591"/>
                </a:lnTo>
                <a:cubicBezTo>
                  <a:pt x="2989119" y="86591"/>
                  <a:pt x="3070514" y="167986"/>
                  <a:pt x="3070514" y="267566"/>
                </a:cubicBezTo>
                <a:lnTo>
                  <a:pt x="3070514" y="1712768"/>
                </a:lnTo>
                <a:cubicBezTo>
                  <a:pt x="3070514" y="1813214"/>
                  <a:pt x="2989119" y="1893743"/>
                  <a:pt x="2889539" y="18937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 txBox="1"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5023104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4"/>
          <p:cNvSpPr txBox="1"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5023104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34"/>
          <p:cNvSpPr/>
          <p:nvPr/>
        </p:nvSpPr>
        <p:spPr>
          <a:xfrm>
            <a:off x="6201125" y="371513"/>
            <a:ext cx="5887085" cy="5959645"/>
          </a:xfrm>
          <a:custGeom>
            <a:avLst/>
            <a:gdLst/>
            <a:ahLst/>
            <a:cxnLst/>
            <a:rect l="l" t="t" r="r" b="b"/>
            <a:pathLst>
              <a:path w="5887084" h="5307965" extrusionOk="0">
                <a:moveTo>
                  <a:pt x="5634838" y="0"/>
                </a:moveTo>
                <a:lnTo>
                  <a:pt x="212649" y="456920"/>
                </a:lnTo>
                <a:lnTo>
                  <a:pt x="168272" y="464998"/>
                </a:lnTo>
                <a:lnTo>
                  <a:pt x="127608" y="480869"/>
                </a:lnTo>
                <a:lnTo>
                  <a:pt x="91341" y="503620"/>
                </a:lnTo>
                <a:lnTo>
                  <a:pt x="60158" y="532339"/>
                </a:lnTo>
                <a:lnTo>
                  <a:pt x="34747" y="566115"/>
                </a:lnTo>
                <a:lnTo>
                  <a:pt x="15792" y="604035"/>
                </a:lnTo>
                <a:lnTo>
                  <a:pt x="3981" y="645187"/>
                </a:lnTo>
                <a:lnTo>
                  <a:pt x="0" y="688659"/>
                </a:lnTo>
                <a:lnTo>
                  <a:pt x="4534" y="733539"/>
                </a:lnTo>
                <a:lnTo>
                  <a:pt x="878916" y="5120754"/>
                </a:lnTo>
                <a:lnTo>
                  <a:pt x="892573" y="5165442"/>
                </a:lnTo>
                <a:lnTo>
                  <a:pt x="914158" y="5205335"/>
                </a:lnTo>
                <a:lnTo>
                  <a:pt x="942593" y="5239708"/>
                </a:lnTo>
                <a:lnTo>
                  <a:pt x="976805" y="5267836"/>
                </a:lnTo>
                <a:lnTo>
                  <a:pt x="1015715" y="5288992"/>
                </a:lnTo>
                <a:lnTo>
                  <a:pt x="1058249" y="5302452"/>
                </a:lnTo>
                <a:lnTo>
                  <a:pt x="1103331" y="5307489"/>
                </a:lnTo>
                <a:lnTo>
                  <a:pt x="1149883" y="5303380"/>
                </a:lnTo>
                <a:lnTo>
                  <a:pt x="3931780" y="4774209"/>
                </a:lnTo>
                <a:lnTo>
                  <a:pt x="3976383" y="4760982"/>
                </a:lnTo>
                <a:lnTo>
                  <a:pt x="4016887" y="4739494"/>
                </a:lnTo>
                <a:lnTo>
                  <a:pt x="4052230" y="4710612"/>
                </a:lnTo>
                <a:lnTo>
                  <a:pt x="4081352" y="4675202"/>
                </a:lnTo>
                <a:lnTo>
                  <a:pt x="4103192" y="4634128"/>
                </a:lnTo>
                <a:lnTo>
                  <a:pt x="5869115" y="319151"/>
                </a:lnTo>
                <a:lnTo>
                  <a:pt x="5882358" y="275213"/>
                </a:lnTo>
                <a:lnTo>
                  <a:pt x="5886703" y="231548"/>
                </a:lnTo>
                <a:lnTo>
                  <a:pt x="5882812" y="189061"/>
                </a:lnTo>
                <a:lnTo>
                  <a:pt x="5871350" y="148654"/>
                </a:lnTo>
                <a:lnTo>
                  <a:pt x="5852980" y="111233"/>
                </a:lnTo>
                <a:lnTo>
                  <a:pt x="5828364" y="77700"/>
                </a:lnTo>
                <a:lnTo>
                  <a:pt x="5798168" y="48960"/>
                </a:lnTo>
                <a:lnTo>
                  <a:pt x="5763053" y="25916"/>
                </a:lnTo>
                <a:lnTo>
                  <a:pt x="5723685" y="9472"/>
                </a:lnTo>
                <a:lnTo>
                  <a:pt x="5680725" y="532"/>
                </a:lnTo>
                <a:lnTo>
                  <a:pt x="56348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4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5"/>
          <p:cNvSpPr/>
          <p:nvPr/>
        </p:nvSpPr>
        <p:spPr>
          <a:xfrm rot="10800000" flipH="1">
            <a:off x="121920" y="182878"/>
            <a:ext cx="11887200" cy="6583680"/>
          </a:xfrm>
          <a:custGeom>
            <a:avLst/>
            <a:gdLst/>
            <a:ahLst/>
            <a:cxnLst/>
            <a:rect l="l" t="t" r="r" b="b"/>
            <a:pathLst>
              <a:path w="3499143" h="2386445" extrusionOk="0">
                <a:moveTo>
                  <a:pt x="3252355" y="2386446"/>
                </a:moveTo>
                <a:lnTo>
                  <a:pt x="246784" y="2299855"/>
                </a:lnTo>
                <a:cubicBezTo>
                  <a:pt x="109970" y="2299855"/>
                  <a:pt x="0" y="2189018"/>
                  <a:pt x="0" y="2053071"/>
                </a:cubicBezTo>
                <a:lnTo>
                  <a:pt x="173182" y="506557"/>
                </a:lnTo>
                <a:cubicBezTo>
                  <a:pt x="173182" y="369743"/>
                  <a:pt x="284018" y="259773"/>
                  <a:pt x="419966" y="259773"/>
                </a:cubicBezTo>
                <a:lnTo>
                  <a:pt x="3252355" y="0"/>
                </a:lnTo>
                <a:cubicBezTo>
                  <a:pt x="3389168" y="0"/>
                  <a:pt x="3499139" y="110836"/>
                  <a:pt x="3499139" y="246784"/>
                </a:cubicBezTo>
                <a:lnTo>
                  <a:pt x="3499139" y="2139662"/>
                </a:lnTo>
                <a:cubicBezTo>
                  <a:pt x="3500005" y="2275609"/>
                  <a:pt x="3389168" y="2386446"/>
                  <a:pt x="3252355" y="23864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5"/>
          <p:cNvSpPr txBox="1">
            <a:spLocks noGrp="1"/>
          </p:cNvSpPr>
          <p:nvPr>
            <p:ph type="title"/>
          </p:nvPr>
        </p:nvSpPr>
        <p:spPr>
          <a:xfrm>
            <a:off x="6330696" y="914400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"/>
          </p:nvPr>
        </p:nvSpPr>
        <p:spPr>
          <a:xfrm>
            <a:off x="6327648" y="2103120"/>
            <a:ext cx="5026152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 txBox="1">
            <a:spLocks noGrp="1"/>
          </p:cNvSpPr>
          <p:nvPr>
            <p:ph type="title"/>
          </p:nvPr>
        </p:nvSpPr>
        <p:spPr>
          <a:xfrm>
            <a:off x="6330696" y="914400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1"/>
          </p:nvPr>
        </p:nvSpPr>
        <p:spPr>
          <a:xfrm>
            <a:off x="6327648" y="2103120"/>
            <a:ext cx="5026152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/>
          <p:nvPr/>
        </p:nvSpPr>
        <p:spPr>
          <a:xfrm>
            <a:off x="170411" y="695962"/>
            <a:ext cx="5737044" cy="5339080"/>
          </a:xfrm>
          <a:custGeom>
            <a:avLst/>
            <a:gdLst/>
            <a:ahLst/>
            <a:cxnLst/>
            <a:rect l="l" t="t" r="r" b="b"/>
            <a:pathLst>
              <a:path w="6061710" h="5339080" extrusionOk="0">
                <a:moveTo>
                  <a:pt x="5671496" y="0"/>
                </a:moveTo>
                <a:lnTo>
                  <a:pt x="5622244" y="975"/>
                </a:lnTo>
                <a:lnTo>
                  <a:pt x="374032" y="404861"/>
                </a:lnTo>
                <a:lnTo>
                  <a:pt x="327307" y="411044"/>
                </a:lnTo>
                <a:lnTo>
                  <a:pt x="282642" y="422050"/>
                </a:lnTo>
                <a:lnTo>
                  <a:pt x="240292" y="437563"/>
                </a:lnTo>
                <a:lnTo>
                  <a:pt x="200512" y="457269"/>
                </a:lnTo>
                <a:lnTo>
                  <a:pt x="163555" y="480853"/>
                </a:lnTo>
                <a:lnTo>
                  <a:pt x="129677" y="508001"/>
                </a:lnTo>
                <a:lnTo>
                  <a:pt x="99132" y="538399"/>
                </a:lnTo>
                <a:lnTo>
                  <a:pt x="72173" y="571731"/>
                </a:lnTo>
                <a:lnTo>
                  <a:pt x="49056" y="607683"/>
                </a:lnTo>
                <a:lnTo>
                  <a:pt x="30035" y="645941"/>
                </a:lnTo>
                <a:lnTo>
                  <a:pt x="15365" y="686189"/>
                </a:lnTo>
                <a:lnTo>
                  <a:pt x="5299" y="728115"/>
                </a:lnTo>
                <a:lnTo>
                  <a:pt x="92" y="771402"/>
                </a:lnTo>
                <a:lnTo>
                  <a:pt x="0" y="815736"/>
                </a:lnTo>
                <a:lnTo>
                  <a:pt x="5275" y="860803"/>
                </a:lnTo>
                <a:lnTo>
                  <a:pt x="646765" y="4476290"/>
                </a:lnTo>
                <a:lnTo>
                  <a:pt x="657656" y="4521442"/>
                </a:lnTo>
                <a:lnTo>
                  <a:pt x="673723" y="4564368"/>
                </a:lnTo>
                <a:lnTo>
                  <a:pt x="694623" y="4604753"/>
                </a:lnTo>
                <a:lnTo>
                  <a:pt x="720019" y="4642284"/>
                </a:lnTo>
                <a:lnTo>
                  <a:pt x="749570" y="4676645"/>
                </a:lnTo>
                <a:lnTo>
                  <a:pt x="782935" y="4707521"/>
                </a:lnTo>
                <a:lnTo>
                  <a:pt x="819777" y="4734599"/>
                </a:lnTo>
                <a:lnTo>
                  <a:pt x="859753" y="4757563"/>
                </a:lnTo>
                <a:lnTo>
                  <a:pt x="902526" y="4776099"/>
                </a:lnTo>
                <a:lnTo>
                  <a:pt x="947755" y="4789893"/>
                </a:lnTo>
                <a:lnTo>
                  <a:pt x="995100" y="4798629"/>
                </a:lnTo>
                <a:lnTo>
                  <a:pt x="5240812" y="5335153"/>
                </a:lnTo>
                <a:lnTo>
                  <a:pt x="5290036" y="5338519"/>
                </a:lnTo>
                <a:lnTo>
                  <a:pt x="5338217" y="5336269"/>
                </a:lnTo>
                <a:lnTo>
                  <a:pt x="5384983" y="5328694"/>
                </a:lnTo>
                <a:lnTo>
                  <a:pt x="5429961" y="5316084"/>
                </a:lnTo>
                <a:lnTo>
                  <a:pt x="5472782" y="5298729"/>
                </a:lnTo>
                <a:lnTo>
                  <a:pt x="5513072" y="5276918"/>
                </a:lnTo>
                <a:lnTo>
                  <a:pt x="5550462" y="5250943"/>
                </a:lnTo>
                <a:lnTo>
                  <a:pt x="5584578" y="5221092"/>
                </a:lnTo>
                <a:lnTo>
                  <a:pt x="5615050" y="5187657"/>
                </a:lnTo>
                <a:lnTo>
                  <a:pt x="5641506" y="5150927"/>
                </a:lnTo>
                <a:lnTo>
                  <a:pt x="5663574" y="5111192"/>
                </a:lnTo>
                <a:lnTo>
                  <a:pt x="5680883" y="5068743"/>
                </a:lnTo>
                <a:lnTo>
                  <a:pt x="5693062" y="5023869"/>
                </a:lnTo>
                <a:lnTo>
                  <a:pt x="5699739" y="4976861"/>
                </a:lnTo>
                <a:lnTo>
                  <a:pt x="6060736" y="420964"/>
                </a:lnTo>
                <a:lnTo>
                  <a:pt x="6061562" y="373605"/>
                </a:lnTo>
                <a:lnTo>
                  <a:pt x="6056659" y="327637"/>
                </a:lnTo>
                <a:lnTo>
                  <a:pt x="6046359" y="283379"/>
                </a:lnTo>
                <a:lnTo>
                  <a:pt x="6030993" y="241147"/>
                </a:lnTo>
                <a:lnTo>
                  <a:pt x="6010892" y="201258"/>
                </a:lnTo>
                <a:lnTo>
                  <a:pt x="5986386" y="164029"/>
                </a:lnTo>
                <a:lnTo>
                  <a:pt x="5957807" y="129778"/>
                </a:lnTo>
                <a:lnTo>
                  <a:pt x="5925485" y="98820"/>
                </a:lnTo>
                <a:lnTo>
                  <a:pt x="5889752" y="71473"/>
                </a:lnTo>
                <a:lnTo>
                  <a:pt x="5850938" y="48055"/>
                </a:lnTo>
                <a:lnTo>
                  <a:pt x="5809375" y="28881"/>
                </a:lnTo>
                <a:lnTo>
                  <a:pt x="5765393" y="14269"/>
                </a:lnTo>
                <a:lnTo>
                  <a:pt x="5719323" y="4536"/>
                </a:lnTo>
                <a:lnTo>
                  <a:pt x="56714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9"/>
          <p:cNvSpPr/>
          <p:nvPr/>
        </p:nvSpPr>
        <p:spPr>
          <a:xfrm>
            <a:off x="0" y="0"/>
            <a:ext cx="7576456" cy="6858000"/>
          </a:xfrm>
          <a:custGeom>
            <a:avLst/>
            <a:gdLst/>
            <a:ahLst/>
            <a:cxnLst/>
            <a:rect l="l" t="t" r="r" b="b"/>
            <a:pathLst>
              <a:path w="7547905" h="6832156" extrusionOk="0">
                <a:moveTo>
                  <a:pt x="0" y="0"/>
                </a:moveTo>
                <a:lnTo>
                  <a:pt x="7547905" y="0"/>
                </a:lnTo>
                <a:lnTo>
                  <a:pt x="7073204" y="5640787"/>
                </a:lnTo>
                <a:lnTo>
                  <a:pt x="7063099" y="5697319"/>
                </a:lnTo>
                <a:lnTo>
                  <a:pt x="7043013" y="5750826"/>
                </a:lnTo>
                <a:lnTo>
                  <a:pt x="7013710" y="5800529"/>
                </a:lnTo>
                <a:lnTo>
                  <a:pt x="6975955" y="5845650"/>
                </a:lnTo>
                <a:lnTo>
                  <a:pt x="6930513" y="5885408"/>
                </a:lnTo>
                <a:lnTo>
                  <a:pt x="6878146" y="5919024"/>
                </a:lnTo>
                <a:lnTo>
                  <a:pt x="6819620" y="5945718"/>
                </a:lnTo>
                <a:lnTo>
                  <a:pt x="6755698" y="5964710"/>
                </a:lnTo>
                <a:lnTo>
                  <a:pt x="2887517" y="6832156"/>
                </a:lnTo>
                <a:lnTo>
                  <a:pt x="839390" y="6832156"/>
                </a:lnTo>
                <a:lnTo>
                  <a:pt x="0" y="495847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9"/>
          <p:cNvSpPr txBox="1"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5023104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39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151" name="Google Shape;151;p39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" name="Google Shape;152;p39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153" name="Google Shape;153;p39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4" name="Google Shape;154;p39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155" name="Google Shape;155;p39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6" name="Google Shape;156;p39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157" name="Google Shape;157;p39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39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 type="twoObj">
  <p:cSld name="TWO_OBJECT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/>
          <p:nvPr/>
        </p:nvSpPr>
        <p:spPr>
          <a:xfrm>
            <a:off x="5478144" y="139439"/>
            <a:ext cx="6713855" cy="6713855"/>
          </a:xfrm>
          <a:custGeom>
            <a:avLst/>
            <a:gdLst/>
            <a:ahLst/>
            <a:cxnLst/>
            <a:rect l="l" t="t" r="r" b="b"/>
            <a:pathLst>
              <a:path w="6713855" h="6713855" extrusionOk="0">
                <a:moveTo>
                  <a:pt x="446693" y="0"/>
                </a:moveTo>
                <a:lnTo>
                  <a:pt x="402332" y="4223"/>
                </a:lnTo>
                <a:lnTo>
                  <a:pt x="359282" y="12515"/>
                </a:lnTo>
                <a:lnTo>
                  <a:pt x="317732" y="24668"/>
                </a:lnTo>
                <a:lnTo>
                  <a:pt x="277872" y="40477"/>
                </a:lnTo>
                <a:lnTo>
                  <a:pt x="239892" y="59735"/>
                </a:lnTo>
                <a:lnTo>
                  <a:pt x="203983" y="82235"/>
                </a:lnTo>
                <a:lnTo>
                  <a:pt x="170335" y="107772"/>
                </a:lnTo>
                <a:lnTo>
                  <a:pt x="139137" y="136139"/>
                </a:lnTo>
                <a:lnTo>
                  <a:pt x="110580" y="167130"/>
                </a:lnTo>
                <a:lnTo>
                  <a:pt x="84854" y="200539"/>
                </a:lnTo>
                <a:lnTo>
                  <a:pt x="62148" y="236160"/>
                </a:lnTo>
                <a:lnTo>
                  <a:pt x="42654" y="273785"/>
                </a:lnTo>
                <a:lnTo>
                  <a:pt x="26561" y="313209"/>
                </a:lnTo>
                <a:lnTo>
                  <a:pt x="14058" y="354226"/>
                </a:lnTo>
                <a:lnTo>
                  <a:pt x="5337" y="396629"/>
                </a:lnTo>
                <a:lnTo>
                  <a:pt x="588" y="440212"/>
                </a:lnTo>
                <a:lnTo>
                  <a:pt x="0" y="484769"/>
                </a:lnTo>
                <a:lnTo>
                  <a:pt x="3763" y="530094"/>
                </a:lnTo>
                <a:lnTo>
                  <a:pt x="12068" y="575979"/>
                </a:lnTo>
                <a:lnTo>
                  <a:pt x="1236906" y="5883614"/>
                </a:lnTo>
                <a:lnTo>
                  <a:pt x="1250980" y="5932446"/>
                </a:lnTo>
                <a:lnTo>
                  <a:pt x="1269953" y="5978872"/>
                </a:lnTo>
                <a:lnTo>
                  <a:pt x="1293522" y="6022602"/>
                </a:lnTo>
                <a:lnTo>
                  <a:pt x="1321385" y="6063349"/>
                </a:lnTo>
                <a:lnTo>
                  <a:pt x="1353239" y="6100823"/>
                </a:lnTo>
                <a:lnTo>
                  <a:pt x="1388780" y="6134734"/>
                </a:lnTo>
                <a:lnTo>
                  <a:pt x="1427707" y="6164795"/>
                </a:lnTo>
                <a:lnTo>
                  <a:pt x="1469717" y="6190716"/>
                </a:lnTo>
                <a:lnTo>
                  <a:pt x="1514506" y="6212208"/>
                </a:lnTo>
                <a:lnTo>
                  <a:pt x="1561773" y="6228983"/>
                </a:lnTo>
                <a:lnTo>
                  <a:pt x="1611213" y="6240751"/>
                </a:lnTo>
                <a:lnTo>
                  <a:pt x="4211296" y="6713493"/>
                </a:lnTo>
                <a:lnTo>
                  <a:pt x="6713855" y="6713493"/>
                </a:lnTo>
                <a:lnTo>
                  <a:pt x="6713855" y="906990"/>
                </a:lnTo>
                <a:lnTo>
                  <a:pt x="538584" y="4581"/>
                </a:lnTo>
                <a:lnTo>
                  <a:pt x="492174" y="50"/>
                </a:lnTo>
                <a:lnTo>
                  <a:pt x="4466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1"/>
          <p:cNvSpPr txBox="1">
            <a:spLocks noGrp="1"/>
          </p:cNvSpPr>
          <p:nvPr>
            <p:ph type="title"/>
          </p:nvPr>
        </p:nvSpPr>
        <p:spPr>
          <a:xfrm>
            <a:off x="838200" y="1825625"/>
            <a:ext cx="479044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1"/>
          <p:cNvSpPr txBox="1">
            <a:spLocks noGrp="1"/>
          </p:cNvSpPr>
          <p:nvPr>
            <p:ph type="body" idx="1"/>
          </p:nvPr>
        </p:nvSpPr>
        <p:spPr>
          <a:xfrm>
            <a:off x="838200" y="3193732"/>
            <a:ext cx="4790440" cy="231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body" idx="2"/>
          </p:nvPr>
        </p:nvSpPr>
        <p:spPr>
          <a:xfrm>
            <a:off x="7068184" y="1825625"/>
            <a:ext cx="42856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3"/>
          <p:cNvSpPr/>
          <p:nvPr/>
        </p:nvSpPr>
        <p:spPr>
          <a:xfrm flipH="1">
            <a:off x="182880" y="91439"/>
            <a:ext cx="11887200" cy="6583680"/>
          </a:xfrm>
          <a:custGeom>
            <a:avLst/>
            <a:gdLst/>
            <a:ahLst/>
            <a:cxnLst/>
            <a:rect l="l" t="t" r="r" b="b"/>
            <a:pathLst>
              <a:path w="3070513" h="2066925" extrusionOk="0">
                <a:moveTo>
                  <a:pt x="2889539" y="1893743"/>
                </a:moveTo>
                <a:lnTo>
                  <a:pt x="267566" y="2066925"/>
                </a:lnTo>
                <a:cubicBezTo>
                  <a:pt x="167986" y="2066925"/>
                  <a:pt x="86591" y="1985530"/>
                  <a:pt x="86591" y="1885950"/>
                </a:cubicBezTo>
                <a:lnTo>
                  <a:pt x="0" y="180975"/>
                </a:lnTo>
                <a:cubicBezTo>
                  <a:pt x="0" y="81395"/>
                  <a:pt x="81395" y="0"/>
                  <a:pt x="180975" y="0"/>
                </a:cubicBezTo>
                <a:lnTo>
                  <a:pt x="2889539" y="86591"/>
                </a:lnTo>
                <a:cubicBezTo>
                  <a:pt x="2989119" y="86591"/>
                  <a:pt x="3070514" y="167986"/>
                  <a:pt x="3070514" y="267566"/>
                </a:cubicBezTo>
                <a:lnTo>
                  <a:pt x="3070514" y="1712768"/>
                </a:lnTo>
                <a:cubicBezTo>
                  <a:pt x="3070514" y="1813214"/>
                  <a:pt x="2989119" y="1893743"/>
                  <a:pt x="2889539" y="18937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3"/>
          <p:cNvSpPr txBox="1">
            <a:spLocks noGrp="1"/>
          </p:cNvSpPr>
          <p:nvPr>
            <p:ph type="title"/>
          </p:nvPr>
        </p:nvSpPr>
        <p:spPr>
          <a:xfrm>
            <a:off x="839788" y="914400"/>
            <a:ext cx="105156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1" name="Google Shape;201;p43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914400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  <a:defRPr sz="3200" b="1" i="0" u="none" strike="noStrike" cap="none">
                <a:solidFill>
                  <a:schemeClr val="lt1"/>
                </a:solidFill>
                <a:latin typeface="Kadwa"/>
                <a:ea typeface="Kadwa"/>
                <a:cs typeface="Kadwa"/>
                <a:sym typeface="Kadw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10515600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 Sans"/>
              <a:buChar char="⇢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erriweather Sans"/>
              <a:buChar char="⇢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⇢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⇢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" name="Google Shape;15;p26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16" name="Google Shape;16;p26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7;p26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18" name="Google Shape;18;p26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19;p26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20" name="Google Shape;20;p26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" name="Google Shape;21;p26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22" name="Google Shape;22;p26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" name="Google Shape;23;p26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65" r:id="rId9"/>
    <p:sldLayoutId id="2147483667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onieproject.org/produce-spotlight-pumpkins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acrylicartist/585301233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bsopt.com/products/spooky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.inspiredpencil.com/pictures-2023/halloween-dog-and-cat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oftom.com/halloween-cat-name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reepik.com/premium-vector/get-ready-icon-design-template-vector_35254627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hehillnews.org/features/jeff-mogavero/pumpkin-ponderings-a-green-house-colum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5;p3" descr="Pumpkin and colorful leaves">
            <a:extLst>
              <a:ext uri="{FF2B5EF4-FFF2-40B4-BE49-F238E27FC236}">
                <a16:creationId xmlns:a16="http://schemas.microsoft.com/office/drawing/2014/main" id="{9CA463B2-D81E-6DC9-5C4D-0A3EF252549A}"/>
              </a:ext>
            </a:extLst>
          </p:cNvPr>
          <p:cNvPicPr preferRelativeResize="0"/>
          <p:nvPr/>
        </p:nvPicPr>
        <p:blipFill>
          <a:blip r:embed="rId3"/>
          <a:srcRect l="6075" r="6075"/>
          <a:stretch/>
        </p:blipFill>
        <p:spPr>
          <a:xfrm>
            <a:off x="2700277" y="-636986"/>
            <a:ext cx="10370409" cy="7384362"/>
          </a:xfrm>
          <a:custGeom>
            <a:avLst/>
            <a:gdLst/>
            <a:ahLst/>
            <a:cxnLst/>
            <a:rect l="l" t="t" r="r" b="b"/>
            <a:pathLst>
              <a:path w="3605408" h="2332258" extrusionOk="0">
                <a:moveTo>
                  <a:pt x="190544" y="438"/>
                </a:moveTo>
                <a:cubicBezTo>
                  <a:pt x="207285" y="-595"/>
                  <a:pt x="224517" y="177"/>
                  <a:pt x="241968" y="2997"/>
                </a:cubicBezTo>
                <a:lnTo>
                  <a:pt x="3357202" y="459917"/>
                </a:lnTo>
                <a:cubicBezTo>
                  <a:pt x="3563099" y="486712"/>
                  <a:pt x="3633612" y="560044"/>
                  <a:pt x="3595534" y="660171"/>
                </a:cubicBezTo>
                <a:lnTo>
                  <a:pt x="2890410" y="2128238"/>
                </a:lnTo>
                <a:cubicBezTo>
                  <a:pt x="2818489" y="2270674"/>
                  <a:pt x="2787463" y="2351058"/>
                  <a:pt x="2652080" y="2328493"/>
                </a:cubicBezTo>
                <a:lnTo>
                  <a:pt x="634017" y="1968882"/>
                </a:lnTo>
                <a:cubicBezTo>
                  <a:pt x="491582" y="1946317"/>
                  <a:pt x="432352" y="1898369"/>
                  <a:pt x="395685" y="1768625"/>
                </a:cubicBezTo>
                <a:lnTo>
                  <a:pt x="3636" y="203252"/>
                </a:lnTo>
                <a:cubicBezTo>
                  <a:pt x="-19809" y="103300"/>
                  <a:pt x="73356" y="7669"/>
                  <a:pt x="190544" y="438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189256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4" name="Google Shape;284;p5"/>
          <p:cNvSpPr txBox="1">
            <a:spLocks noGrp="1"/>
          </p:cNvSpPr>
          <p:nvPr>
            <p:ph type="ctrTitle"/>
          </p:nvPr>
        </p:nvSpPr>
        <p:spPr>
          <a:xfrm>
            <a:off x="275964" y="766449"/>
            <a:ext cx="81772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Alameda County HMIS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85" name="Google Shape;285;p5"/>
          <p:cNvSpPr txBox="1">
            <a:spLocks noGrp="1"/>
          </p:cNvSpPr>
          <p:nvPr>
            <p:ph type="subTitle" idx="1"/>
          </p:nvPr>
        </p:nvSpPr>
        <p:spPr>
          <a:xfrm>
            <a:off x="275963" y="3055195"/>
            <a:ext cx="81772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solidFill>
                  <a:schemeClr val="bg1"/>
                </a:solidFill>
              </a:rPr>
              <a:t>Monthly User Meeting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October 2025</a:t>
            </a:r>
            <a:endParaRPr dirty="0"/>
          </a:p>
        </p:txBody>
      </p:sp>
      <p:sp>
        <p:nvSpPr>
          <p:cNvPr id="286" name="Google Shape;28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15" name="Google Shape;315;p9"/>
          <p:cNvSpPr txBox="1">
            <a:spLocks noGrp="1"/>
          </p:cNvSpPr>
          <p:nvPr>
            <p:ph type="title" idx="4294967295"/>
          </p:nvPr>
        </p:nvSpPr>
        <p:spPr>
          <a:xfrm>
            <a:off x="297542" y="501648"/>
            <a:ext cx="10515600" cy="87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Race &amp; Ethnicity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076281-F8FE-DD55-2781-345EAA8F2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041" y="986735"/>
            <a:ext cx="5616417" cy="3343463"/>
          </a:xfrm>
          <a:prstGeom prst="rect">
            <a:avLst/>
          </a:prstGeom>
          <a:effectLst>
            <a:outerShdw blurRad="50800" dist="260374" dir="342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06381F-69C4-2D6E-5F2A-0E87C068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6" y="986735"/>
            <a:ext cx="5804454" cy="33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3ABE8D4-BD7A-5885-764A-28C73E7802C6}"/>
              </a:ext>
            </a:extLst>
          </p:cNvPr>
          <p:cNvSpPr/>
          <p:nvPr/>
        </p:nvSpPr>
        <p:spPr>
          <a:xfrm>
            <a:off x="7460973" y="4905952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After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9C5ACD-18E9-DC53-556E-57BA7FE11C5C}"/>
              </a:ext>
            </a:extLst>
          </p:cNvPr>
          <p:cNvSpPr/>
          <p:nvPr/>
        </p:nvSpPr>
        <p:spPr>
          <a:xfrm>
            <a:off x="1232455" y="4944424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Before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 txBox="1">
            <a:spLocks noGrp="1"/>
          </p:cNvSpPr>
          <p:nvPr>
            <p:ph type="title"/>
          </p:nvPr>
        </p:nvSpPr>
        <p:spPr>
          <a:xfrm>
            <a:off x="699153" y="580571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Gender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24" name="Google Shape;324;p10"/>
          <p:cNvSpPr txBox="1">
            <a:spLocks noGrp="1"/>
          </p:cNvSpPr>
          <p:nvPr>
            <p:ph type="body" idx="1"/>
          </p:nvPr>
        </p:nvSpPr>
        <p:spPr>
          <a:xfrm>
            <a:off x="2526772" y="5509550"/>
            <a:ext cx="7693674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114300" algn="ctr">
              <a:buNone/>
            </a:pPr>
            <a:r>
              <a:rPr lang="en-US" dirty="0"/>
              <a:t>No change on the screen, HUD will not require reporting, but it will still be collected for all clients</a:t>
            </a:r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/>
          </a:p>
        </p:txBody>
      </p:sp>
      <p:sp>
        <p:nvSpPr>
          <p:cNvPr id="325" name="Google Shape;32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D36452-4CD6-9EA5-17A5-C57A5BC8B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024" y="1000358"/>
            <a:ext cx="9053345" cy="3518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1E4237-85D1-4652-6130-90F7EF6B8E51}"/>
              </a:ext>
            </a:extLst>
          </p:cNvPr>
          <p:cNvSpPr/>
          <p:nvPr/>
        </p:nvSpPr>
        <p:spPr>
          <a:xfrm>
            <a:off x="2526772" y="1433229"/>
            <a:ext cx="517370" cy="24509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3690CBC-2C94-C2D2-AEB9-82AA64633BC6}"/>
              </a:ext>
            </a:extLst>
          </p:cNvPr>
          <p:cNvSpPr/>
          <p:nvPr/>
        </p:nvSpPr>
        <p:spPr>
          <a:xfrm>
            <a:off x="2065832" y="4938777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Before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C7D738A-4FA2-A299-FF6C-1C68BD1868D6}"/>
              </a:ext>
            </a:extLst>
          </p:cNvPr>
          <p:cNvSpPr/>
          <p:nvPr/>
        </p:nvSpPr>
        <p:spPr>
          <a:xfrm>
            <a:off x="7460973" y="4905952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After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"/>
          <p:cNvSpPr txBox="1">
            <a:spLocks noGrp="1"/>
          </p:cNvSpPr>
          <p:nvPr>
            <p:ph type="title"/>
          </p:nvPr>
        </p:nvSpPr>
        <p:spPr>
          <a:xfrm>
            <a:off x="6327648" y="501650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Housing Move in Date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31" name="Google Shape;331;p11"/>
          <p:cNvSpPr txBox="1">
            <a:spLocks noGrp="1"/>
          </p:cNvSpPr>
          <p:nvPr>
            <p:ph type="body" idx="1"/>
          </p:nvPr>
        </p:nvSpPr>
        <p:spPr>
          <a:xfrm>
            <a:off x="6327647" y="1690370"/>
            <a:ext cx="5449357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Housing </a:t>
            </a:r>
            <a:r>
              <a:rPr lang="en-US" u="sng" dirty="0">
                <a:solidFill>
                  <a:schemeClr val="bg1"/>
                </a:solidFill>
                <a:latin typeface="Lato" panose="020F0502020204030203" pitchFamily="34" charset="77"/>
              </a:rPr>
              <a:t>Move-in Date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 must be collected for VA: Grant Per Diem - Case Management/Housing Retention Projects.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endParaRPr lang="en-US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500"/>
              </a:spcAft>
              <a:buNone/>
            </a:pPr>
            <a:r>
              <a:rPr lang="en-US" b="1" i="1" u="sng" dirty="0">
                <a:solidFill>
                  <a:schemeClr val="bg1"/>
                </a:solidFill>
                <a:latin typeface="Lato Light" panose="020F0302020204030203" pitchFamily="34" charset="77"/>
              </a:rPr>
              <a:t>VA: Grant Per Diem - Case Management/Housing Retention Projects</a:t>
            </a:r>
            <a:r>
              <a:rPr lang="en-US" b="1" i="1" dirty="0">
                <a:solidFill>
                  <a:schemeClr val="bg1"/>
                </a:solidFill>
                <a:latin typeface="Lato Light" panose="020F0302020204030203" pitchFamily="34" charset="77"/>
              </a:rPr>
              <a:t> </a:t>
            </a:r>
            <a:r>
              <a:rPr lang="en-US" i="1" dirty="0">
                <a:solidFill>
                  <a:schemeClr val="bg1"/>
                </a:solidFill>
                <a:latin typeface="Lato Light" panose="020F0302020204030203" pitchFamily="34" charset="77"/>
              </a:rPr>
              <a:t>is a specific and significant funding source from the U.S. Department of Veterans Affairs (VA). 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50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Lato Light" panose="020F0302020204030203" pitchFamily="34" charset="77"/>
              </a:rPr>
              <a:t>It is a grant program designed to provide financial support to community-based organizations that help homeless veterans and those at risk of homelessness find and retain permanent housing.</a:t>
            </a:r>
            <a:endParaRPr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</p:txBody>
      </p:sp>
      <p:sp>
        <p:nvSpPr>
          <p:cNvPr id="332" name="Google Shape;3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971F-0FA7-30BC-C64B-FC358B5C9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1428749"/>
            <a:ext cx="5891339" cy="23860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7DBC1B-DA6A-59DF-4308-E89A97BF1677}"/>
              </a:ext>
            </a:extLst>
          </p:cNvPr>
          <p:cNvSpPr/>
          <p:nvPr/>
        </p:nvSpPr>
        <p:spPr>
          <a:xfrm>
            <a:off x="3028950" y="2728913"/>
            <a:ext cx="900113" cy="38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63F2FA-2210-BF1F-D57E-47002F7362C0}"/>
              </a:ext>
            </a:extLst>
          </p:cNvPr>
          <p:cNvSpPr/>
          <p:nvPr/>
        </p:nvSpPr>
        <p:spPr>
          <a:xfrm>
            <a:off x="414997" y="2728914"/>
            <a:ext cx="1313792" cy="55721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E826B5-8EB6-E442-D79C-E02EF804C6EE}"/>
              </a:ext>
            </a:extLst>
          </p:cNvPr>
          <p:cNvSpPr/>
          <p:nvPr/>
        </p:nvSpPr>
        <p:spPr>
          <a:xfrm>
            <a:off x="1467845" y="4447763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New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"/>
          <p:cNvSpPr txBox="1">
            <a:spLocks noGrp="1"/>
          </p:cNvSpPr>
          <p:nvPr>
            <p:ph type="ctrTitle"/>
          </p:nvPr>
        </p:nvSpPr>
        <p:spPr>
          <a:xfrm>
            <a:off x="290286" y="0"/>
            <a:ext cx="8177213" cy="115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sz="3200" dirty="0">
                <a:solidFill>
                  <a:schemeClr val="accent6"/>
                </a:solidFill>
              </a:rPr>
              <a:t>Sex (Program Enrollment Screen)</a:t>
            </a:r>
            <a:endParaRPr sz="3200" i="1" dirty="0">
              <a:solidFill>
                <a:schemeClr val="accent6"/>
              </a:solidFill>
            </a:endParaRPr>
          </a:p>
        </p:txBody>
      </p:sp>
      <p:sp>
        <p:nvSpPr>
          <p:cNvPr id="360" name="Google Shape;3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16389AE-2307-4452-D8F5-D70CF65C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9" y="2153661"/>
            <a:ext cx="11120641" cy="2722903"/>
          </a:xfrm>
          <a:prstGeom prst="rect">
            <a:avLst/>
          </a:prstGeom>
          <a:effectLst>
            <a:outerShdw blurRad="50800" dist="240052" dir="408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DFB5D-0DA7-0E78-7BC1-370826032FA1}"/>
              </a:ext>
            </a:extLst>
          </p:cNvPr>
          <p:cNvSpPr/>
          <p:nvPr/>
        </p:nvSpPr>
        <p:spPr>
          <a:xfrm>
            <a:off x="4203784" y="5609191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233B634-015F-5548-C0F4-733925D32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264" y="1030148"/>
            <a:ext cx="9272950" cy="1138044"/>
          </a:xfrm>
        </p:spPr>
        <p:txBody>
          <a:bodyPr/>
          <a:lstStyle/>
          <a:p>
            <a:r>
              <a:rPr lang="en-US" dirty="0"/>
              <a:t>Required for HUD reporting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>
          <a:extLst>
            <a:ext uri="{FF2B5EF4-FFF2-40B4-BE49-F238E27FC236}">
              <a16:creationId xmlns:a16="http://schemas.microsoft.com/office/drawing/2014/main" id="{19B96D5B-53AA-F578-ADE4-8D3292356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">
            <a:extLst>
              <a:ext uri="{FF2B5EF4-FFF2-40B4-BE49-F238E27FC236}">
                <a16:creationId xmlns:a16="http://schemas.microsoft.com/office/drawing/2014/main" id="{8FDCF5EE-B421-03CC-983D-6CA8119376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0286" y="0"/>
            <a:ext cx="8177213" cy="115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sz="3200" dirty="0">
                <a:solidFill>
                  <a:schemeClr val="accent6"/>
                </a:solidFill>
              </a:rPr>
              <a:t>Gender (Profile &amp; Enrollment Screens)</a:t>
            </a:r>
            <a:endParaRPr sz="3200" i="1" dirty="0">
              <a:solidFill>
                <a:schemeClr val="accent6"/>
              </a:solidFill>
            </a:endParaRPr>
          </a:p>
        </p:txBody>
      </p:sp>
      <p:sp>
        <p:nvSpPr>
          <p:cNvPr id="360" name="Google Shape;360;p13">
            <a:extLst>
              <a:ext uri="{FF2B5EF4-FFF2-40B4-BE49-F238E27FC236}">
                <a16:creationId xmlns:a16="http://schemas.microsoft.com/office/drawing/2014/main" id="{CAC956AD-C7AC-23C8-90AD-4512B9522A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C2B06E7-D669-940A-D2AD-D671253BDE39}"/>
              </a:ext>
            </a:extLst>
          </p:cNvPr>
          <p:cNvSpPr/>
          <p:nvPr/>
        </p:nvSpPr>
        <p:spPr>
          <a:xfrm>
            <a:off x="3612280" y="5827852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Unchanged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BED87F0-FD42-9978-6DB1-DECDD0EF8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" y="1030148"/>
            <a:ext cx="9129713" cy="9125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Gender identity question will support capturing client preferences  </a:t>
            </a:r>
          </a:p>
          <a:p>
            <a:r>
              <a:rPr lang="en-US" dirty="0"/>
              <a:t>outside of the newly added sex field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96FB62-94B0-3534-EE64-E1BC5513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3" y="2043944"/>
            <a:ext cx="8379987" cy="36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982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5"/>
          <p:cNvSpPr txBox="1">
            <a:spLocks noGrp="1"/>
          </p:cNvSpPr>
          <p:nvPr>
            <p:ph type="title"/>
          </p:nvPr>
        </p:nvSpPr>
        <p:spPr>
          <a:xfrm>
            <a:off x="381290" y="320040"/>
            <a:ext cx="5936923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Translation Assistance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74" name="Google Shape;37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F29A4-E336-C3C7-D52A-F09267C1BBF8}"/>
              </a:ext>
            </a:extLst>
          </p:cNvPr>
          <p:cNvSpPr txBox="1"/>
          <p:nvPr/>
        </p:nvSpPr>
        <p:spPr>
          <a:xfrm>
            <a:off x="381290" y="810268"/>
            <a:ext cx="961923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bg1"/>
                </a:solidFill>
                <a:latin typeface="Lato"/>
              </a:rPr>
              <a:t>Retired field but will still remain on the enrollment screen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E28861B-2FA6-BFDD-5C56-BB54C4F0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15" y="1778633"/>
            <a:ext cx="5500573" cy="235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5ADA1C-2466-4993-FFCF-D03DFBFC3E99}"/>
              </a:ext>
            </a:extLst>
          </p:cNvPr>
          <p:cNvSpPr/>
          <p:nvPr/>
        </p:nvSpPr>
        <p:spPr>
          <a:xfrm>
            <a:off x="4344564" y="4950664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Unchanged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9066A7-0BD3-DB3F-7D3A-F683AA86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156" y="1789807"/>
            <a:ext cx="9713687" cy="3398585"/>
          </a:xfrm>
          <a:prstGeom prst="rect">
            <a:avLst/>
          </a:prstGeom>
          <a:effectLst>
            <a:outerShdw blurRad="50800" dist="324866" dir="33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88" name="Google Shape;388;p17"/>
          <p:cNvSpPr txBox="1">
            <a:spLocks noGrp="1"/>
          </p:cNvSpPr>
          <p:nvPr>
            <p:ph type="title"/>
          </p:nvPr>
        </p:nvSpPr>
        <p:spPr>
          <a:xfrm>
            <a:off x="301170" y="345168"/>
            <a:ext cx="8001001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Sexual Orientation </a:t>
            </a:r>
            <a:endParaRPr i="1" dirty="0">
              <a:solidFill>
                <a:schemeClr val="accent6"/>
              </a:solidFill>
            </a:endParaRPr>
          </a:p>
        </p:txBody>
      </p:sp>
      <p:sp>
        <p:nvSpPr>
          <p:cNvPr id="390" name="Google Shape;390;p17"/>
          <p:cNvSpPr txBox="1">
            <a:spLocks noGrp="1"/>
          </p:cNvSpPr>
          <p:nvPr>
            <p:ph type="body" idx="2"/>
          </p:nvPr>
        </p:nvSpPr>
        <p:spPr>
          <a:xfrm>
            <a:off x="301170" y="787078"/>
            <a:ext cx="11716659" cy="62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14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400" dirty="0"/>
              <a:t>No longer required for HUD reporting but will still be collected  </a:t>
            </a:r>
            <a:endParaRPr sz="2400" dirty="0"/>
          </a:p>
          <a:p>
            <a:pPr marL="228600" lvl="0" indent="-114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2400" dirty="0"/>
          </a:p>
        </p:txBody>
      </p:sp>
      <p:sp>
        <p:nvSpPr>
          <p:cNvPr id="391" name="Google Shape;39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D4954F9-39DF-A36B-8F24-F21143E6AB89}"/>
              </a:ext>
            </a:extLst>
          </p:cNvPr>
          <p:cNvSpPr/>
          <p:nvPr/>
        </p:nvSpPr>
        <p:spPr>
          <a:xfrm>
            <a:off x="4346712" y="5633601"/>
            <a:ext cx="3498574" cy="6100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Unchanged for Alameda County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 txBox="1">
            <a:spLocks noGrp="1"/>
          </p:cNvSpPr>
          <p:nvPr>
            <p:ph type="title"/>
          </p:nvPr>
        </p:nvSpPr>
        <p:spPr>
          <a:xfrm>
            <a:off x="346303" y="461446"/>
            <a:ext cx="105156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Mental Health Consultation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405" name="Google Shape;405;p19"/>
          <p:cNvSpPr txBox="1">
            <a:spLocks noGrp="1"/>
          </p:cNvSpPr>
          <p:nvPr>
            <p:ph type="body" idx="1"/>
          </p:nvPr>
        </p:nvSpPr>
        <p:spPr>
          <a:xfrm>
            <a:off x="346303" y="1192966"/>
            <a:ext cx="12426268" cy="161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28600" lvl="0" indent="-114300">
              <a:buSzPts val="1800"/>
            </a:pPr>
            <a:r>
              <a:rPr lang="en-US" dirty="0"/>
              <a:t>New field required for the following funding sources</a:t>
            </a:r>
          </a:p>
          <a:p>
            <a:pPr marL="514350" indent="-285750">
              <a:buClr>
                <a:schemeClr val="accent4"/>
              </a:buClr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chemeClr val="accent6"/>
                </a:solidFill>
              </a:rPr>
              <a:t>VA: SSVF-funded Homelessness Prevention project</a:t>
            </a:r>
          </a:p>
          <a:p>
            <a:pPr marL="514350" indent="-285750">
              <a:buClr>
                <a:schemeClr val="accent4"/>
              </a:buClr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chemeClr val="accent6"/>
                </a:solidFill>
              </a:rPr>
              <a:t>VA: SSVF-funded Rapid Rehousing project</a:t>
            </a:r>
          </a:p>
          <a:p>
            <a:pPr marL="514350" indent="-285750">
              <a:buClr>
                <a:schemeClr val="accent4"/>
              </a:buClr>
              <a:buSzPct val="100000"/>
              <a:buFont typeface="Wingdings" pitchFamily="2" charset="2"/>
              <a:buChar char="§"/>
            </a:pPr>
            <a:r>
              <a:rPr lang="en-US" sz="1800" b="0" dirty="0">
                <a:solidFill>
                  <a:schemeClr val="accent6"/>
                </a:solidFill>
              </a:rPr>
              <a:t>VA: Grant per Diem-Case Management/Housing Retention-funded Services Only project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409" name="Google Shape;40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9" name="Picture 8" descr="A grey rectangular object with white text&#10;&#10;AI-generated content may be incorrect.">
            <a:extLst>
              <a:ext uri="{FF2B5EF4-FFF2-40B4-BE49-F238E27FC236}">
                <a16:creationId xmlns:a16="http://schemas.microsoft.com/office/drawing/2014/main" id="{9C736D49-F330-DAD6-840D-03F7EA9C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5" y="2905033"/>
            <a:ext cx="11039969" cy="1716190"/>
          </a:xfrm>
          <a:prstGeom prst="rect">
            <a:avLst/>
          </a:prstGeom>
          <a:effectLst>
            <a:outerShdw blurRad="50800" dist="207423" dir="26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FE6738-EAC7-15F7-2B59-F174C6BF9E22}"/>
              </a:ext>
            </a:extLst>
          </p:cNvPr>
          <p:cNvSpPr/>
          <p:nvPr/>
        </p:nvSpPr>
        <p:spPr>
          <a:xfrm>
            <a:off x="4810150" y="5446373"/>
            <a:ext cx="3498574" cy="437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>
                  <a:solidFill>
                    <a:schemeClr val="bg2"/>
                  </a:solidFill>
                </a:ln>
                <a:solidFill>
                  <a:schemeClr val="tx1"/>
                </a:solidFill>
              </a:rPr>
              <a:t>New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AF3B80-BC0D-E5D8-3FF8-C2FFFFAE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9" y="320040"/>
            <a:ext cx="7475438" cy="118872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General and Custom Reports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A656E-0B16-30BE-4345-F333D3D617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75012-957F-E0C5-0DC6-A27C9BB50C35}"/>
              </a:ext>
            </a:extLst>
          </p:cNvPr>
          <p:cNvSpPr txBox="1"/>
          <p:nvPr/>
        </p:nvSpPr>
        <p:spPr>
          <a:xfrm>
            <a:off x="670560" y="1916358"/>
            <a:ext cx="50045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77"/>
              </a:rPr>
              <a:t>Retired fields will no longer be captured on HUD reports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77"/>
              </a:rPr>
              <a:t>New fields should be reviewed and updated as needed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77"/>
              </a:rPr>
              <a:t>Users are encouraged to pull data quality reports to support staying in compliance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77"/>
              </a:rPr>
              <a:t>Data fields that are not captured by HUD reports can be reviewed via custom reports</a:t>
            </a:r>
          </a:p>
        </p:txBody>
      </p:sp>
      <p:pic>
        <p:nvPicPr>
          <p:cNvPr id="11" name="Google Shape;262;p3">
            <a:extLst>
              <a:ext uri="{FF2B5EF4-FFF2-40B4-BE49-F238E27FC236}">
                <a16:creationId xmlns:a16="http://schemas.microsoft.com/office/drawing/2014/main" id="{5846CB94-8FBB-0D3B-CEB0-0E3F22D5D2B0}"/>
              </a:ext>
            </a:extLst>
          </p:cNvPr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984" r="12984"/>
          <a:stretch/>
        </p:blipFill>
        <p:spPr>
          <a:xfrm>
            <a:off x="6029520" y="914400"/>
            <a:ext cx="5324280" cy="4789714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178468" dir="414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62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>
          <a:extLst>
            <a:ext uri="{FF2B5EF4-FFF2-40B4-BE49-F238E27FC236}">
              <a16:creationId xmlns:a16="http://schemas.microsoft.com/office/drawing/2014/main" id="{9B4E3A2B-2838-4D19-6829-737223ED9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C7BAB7-7C4E-FF5B-0275-FFEF56AD6EB5}"/>
              </a:ext>
            </a:extLst>
          </p:cNvPr>
          <p:cNvSpPr txBox="1">
            <a:spLocks/>
          </p:cNvSpPr>
          <p:nvPr/>
        </p:nvSpPr>
        <p:spPr>
          <a:xfrm>
            <a:off x="418576" y="344450"/>
            <a:ext cx="11354848" cy="5320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pPr algn="l"/>
            <a:r>
              <a:rPr lang="en-US" sz="2933">
                <a:solidFill>
                  <a:schemeClr val="tx1"/>
                </a:solidFill>
                <a:latin typeface="Kadwa" pitchFamily="2" charset="77"/>
                <a:cs typeface="Kadwa" pitchFamily="2" charset="77"/>
              </a:rPr>
              <a:t>2026 HMIS Data Standards – HUD Resources</a:t>
            </a:r>
            <a:endParaRPr lang="en-US" sz="2933" i="1">
              <a:solidFill>
                <a:schemeClr val="tx1"/>
              </a:solidFill>
              <a:latin typeface="Kadwa" pitchFamily="2" charset="77"/>
              <a:cs typeface="Kadwa" pitchFamily="2" charset="77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6AB6421-C0DD-7524-0D27-EF2FA5E4C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79666"/>
              </p:ext>
            </p:extLst>
          </p:nvPr>
        </p:nvGraphicFramePr>
        <p:xfrm>
          <a:off x="2031999" y="719665"/>
          <a:ext cx="7712076" cy="48306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856038">
                  <a:extLst>
                    <a:ext uri="{9D8B030D-6E8A-4147-A177-3AD203B41FA5}">
                      <a16:colId xmlns:a16="http://schemas.microsoft.com/office/drawing/2014/main" val="617115802"/>
                    </a:ext>
                  </a:extLst>
                </a:gridCol>
                <a:gridCol w="3856038">
                  <a:extLst>
                    <a:ext uri="{9D8B030D-6E8A-4147-A177-3AD203B41FA5}">
                      <a16:colId xmlns:a16="http://schemas.microsoft.com/office/drawing/2014/main" val="3575434664"/>
                    </a:ext>
                  </a:extLst>
                </a:gridCol>
              </a:tblGrid>
              <a:tr h="80511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Kadwa" pitchFamily="2" charset="77"/>
                        <a:cs typeface="Kadwa" pitchFamily="2" charset="77"/>
                      </a:endParaRPr>
                    </a:p>
                    <a:p>
                      <a:pPr algn="ctr"/>
                      <a:r>
                        <a:rPr lang="en-US" sz="2000" dirty="0">
                          <a:latin typeface="Kadwa" pitchFamily="2" charset="77"/>
                          <a:cs typeface="Kadwa" pitchFamily="2" charset="77"/>
                        </a:rPr>
                        <a:t>New/Updated Report 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Kadwa" pitchFamily="2" charset="77"/>
                        <a:cs typeface="Kadwa" pitchFamily="2" charset="77"/>
                      </a:endParaRPr>
                    </a:p>
                    <a:p>
                      <a:pPr algn="ctr"/>
                      <a:r>
                        <a:rPr lang="en-US" sz="2000" dirty="0">
                          <a:latin typeface="Kadwa" pitchFamily="2" charset="77"/>
                          <a:cs typeface="Kadwa" pitchFamily="2" charset="77"/>
                        </a:rPr>
                        <a:t>Retired Report Fields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081096"/>
                  </a:ext>
                </a:extLst>
              </a:tr>
              <a:tr h="8051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Race &amp; Ethnicity Label </a:t>
                      </a:r>
                    </a:p>
                    <a:p>
                      <a:pPr algn="ctr"/>
                      <a:r>
                        <a:rPr lang="en-US" dirty="0"/>
                        <a:t>Hispanic/Latina/o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Gender-Required Data Point for Alameda County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966207"/>
                  </a:ext>
                </a:extLst>
              </a:tr>
              <a:tr h="8051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CoC Builds Funding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ESG-CV &amp; HOPWA-CV Funding 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80538"/>
                  </a:ext>
                </a:extLst>
              </a:tr>
              <a:tr h="8051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Sexual Orientation-Required Data Point for Alameda County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86096"/>
                  </a:ext>
                </a:extLst>
              </a:tr>
              <a:tr h="8051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Housing Move In Date-VA Grant Per Diem Projects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Gender-Required Data Point for Alameda County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48282"/>
                  </a:ext>
                </a:extLst>
              </a:tr>
              <a:tr h="8051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Mental Health Consultation-Required for Vets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Disabling Conditions VA/VASH Programs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1133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1423FF-11B9-E7F1-5450-B5B9F18B9570}"/>
              </a:ext>
            </a:extLst>
          </p:cNvPr>
          <p:cNvSpPr txBox="1"/>
          <p:nvPr/>
        </p:nvSpPr>
        <p:spPr>
          <a:xfrm>
            <a:off x="2314831" y="5698009"/>
            <a:ext cx="72825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Alameda County will continue to collect data in the retired data fields, retired data field details can be pulled via custom reports</a:t>
            </a:r>
          </a:p>
        </p:txBody>
      </p:sp>
    </p:spTree>
    <p:extLst>
      <p:ext uri="{BB962C8B-B14F-4D97-AF65-F5344CB8AC3E}">
        <p14:creationId xmlns:p14="http://schemas.microsoft.com/office/powerpoint/2010/main" val="203639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"/>
          <p:cNvSpPr txBox="1">
            <a:spLocks noGrp="1"/>
          </p:cNvSpPr>
          <p:nvPr>
            <p:ph type="title"/>
          </p:nvPr>
        </p:nvSpPr>
        <p:spPr>
          <a:xfrm>
            <a:off x="564430" y="155659"/>
            <a:ext cx="6965264" cy="11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rgbClr val="FFC000"/>
                </a:solidFill>
              </a:rPr>
              <a:t>Agenda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93" name="Google Shape;29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FDF4B7-F962-7D73-E855-AD32FC39F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63231"/>
              </p:ext>
            </p:extLst>
          </p:nvPr>
        </p:nvGraphicFramePr>
        <p:xfrm>
          <a:off x="564430" y="2072554"/>
          <a:ext cx="7216072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16072">
                  <a:extLst>
                    <a:ext uri="{9D8B030D-6E8A-4147-A177-3AD203B41FA5}">
                      <a16:colId xmlns:a16="http://schemas.microsoft.com/office/drawing/2014/main" val="1069629523"/>
                    </a:ext>
                  </a:extLst>
                </a:gridCol>
              </a:tblGrid>
              <a:tr h="25434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Lato" panose="020F0502020204030203" pitchFamily="34" charset="77"/>
                        </a:rPr>
                        <a:t>Announcements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13112"/>
                  </a:ext>
                </a:extLst>
              </a:tr>
              <a:tr h="254348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Lato"/>
                        </a:rPr>
                        <a:t>LSA and SPM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866857"/>
                  </a:ext>
                </a:extLst>
              </a:tr>
              <a:tr h="254348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Lato"/>
                        </a:rPr>
                        <a:t>HUD Data Standards Recap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812429"/>
                  </a:ext>
                </a:extLst>
              </a:tr>
              <a:tr h="26796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Lato"/>
                        </a:rPr>
                        <a:t>HUD TA Discussion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831539"/>
                  </a:ext>
                </a:extLst>
              </a:tr>
              <a:tr h="26796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Lato"/>
                        </a:rPr>
                        <a:t>Event Reminders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628813"/>
                  </a:ext>
                </a:extLst>
              </a:tr>
            </a:tbl>
          </a:graphicData>
        </a:graphic>
      </p:graphicFrame>
      <p:pic>
        <p:nvPicPr>
          <p:cNvPr id="294" name="Google Shape;294;p6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236" r="14236"/>
          <a:stretch/>
        </p:blipFill>
        <p:spPr>
          <a:xfrm>
            <a:off x="7179275" y="333631"/>
            <a:ext cx="6186316" cy="5844747"/>
          </a:xfrm>
          <a:custGeom>
            <a:avLst/>
            <a:gdLst/>
            <a:ahLst/>
            <a:cxnLst/>
            <a:rect l="l" t="t" r="r" b="b"/>
            <a:pathLst>
              <a:path w="5571498" h="5172998" extrusionOk="0">
                <a:moveTo>
                  <a:pt x="5209615" y="1115"/>
                </a:moveTo>
                <a:cubicBezTo>
                  <a:pt x="5439695" y="-15321"/>
                  <a:pt x="5623757" y="152306"/>
                  <a:pt x="5558017" y="349517"/>
                </a:cubicBezTo>
                <a:lnTo>
                  <a:pt x="4170981" y="4333144"/>
                </a:lnTo>
                <a:cubicBezTo>
                  <a:pt x="4105245" y="4540213"/>
                  <a:pt x="4023074" y="4648678"/>
                  <a:pt x="3825863" y="4681546"/>
                </a:cubicBezTo>
                <a:lnTo>
                  <a:pt x="1189833" y="5167997"/>
                </a:lnTo>
                <a:cubicBezTo>
                  <a:pt x="986051" y="5204152"/>
                  <a:pt x="884161" y="5039809"/>
                  <a:pt x="841431" y="4819592"/>
                </a:cubicBezTo>
                <a:lnTo>
                  <a:pt x="3291" y="714354"/>
                </a:lnTo>
                <a:cubicBezTo>
                  <a:pt x="-26289" y="533579"/>
                  <a:pt x="147911" y="382385"/>
                  <a:pt x="351693" y="365949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189256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DD872-1B3F-F22B-6839-7A6366F3EE69}"/>
              </a:ext>
            </a:extLst>
          </p:cNvPr>
          <p:cNvSpPr txBox="1"/>
          <p:nvPr/>
        </p:nvSpPr>
        <p:spPr>
          <a:xfrm>
            <a:off x="7179275" y="6178378"/>
            <a:ext cx="61863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flickr.com/photos/acrylicartist/585301233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9414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>
          <a:extLst>
            <a:ext uri="{FF2B5EF4-FFF2-40B4-BE49-F238E27FC236}">
              <a16:creationId xmlns:a16="http://schemas.microsoft.com/office/drawing/2014/main" id="{8096CCE2-3F25-8D09-C3F8-CABC5F78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.S. Department of Housing and Urban Development | Washington D.C. DC">
            <a:extLst>
              <a:ext uri="{FF2B5EF4-FFF2-40B4-BE49-F238E27FC236}">
                <a16:creationId xmlns:a16="http://schemas.microsoft.com/office/drawing/2014/main" id="{0F6C6144-933A-8C23-80EA-47D93A37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555" y="0"/>
            <a:ext cx="6484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6BCE21-C78B-23B0-0927-1D6509A05A26}"/>
              </a:ext>
            </a:extLst>
          </p:cNvPr>
          <p:cNvSpPr txBox="1">
            <a:spLocks/>
          </p:cNvSpPr>
          <p:nvPr/>
        </p:nvSpPr>
        <p:spPr>
          <a:xfrm>
            <a:off x="418576" y="344450"/>
            <a:ext cx="11354848" cy="5320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llota"/>
              <a:buNone/>
              <a:defRPr sz="3500" b="1" i="0" u="none" strike="noStrike" cap="none">
                <a:solidFill>
                  <a:schemeClr val="dk1"/>
                </a:solidFill>
                <a:latin typeface="Bellota"/>
                <a:ea typeface="Bellota"/>
                <a:cs typeface="Bellota"/>
                <a:sym typeface="Bellota"/>
              </a:defRPr>
            </a:lvl9pPr>
          </a:lstStyle>
          <a:p>
            <a:pPr algn="l"/>
            <a:r>
              <a:rPr lang="en-US" sz="2933">
                <a:solidFill>
                  <a:schemeClr val="tx1"/>
                </a:solidFill>
                <a:latin typeface="Kadwa" pitchFamily="2" charset="77"/>
                <a:cs typeface="Kadwa" pitchFamily="2" charset="77"/>
              </a:rPr>
              <a:t>2026 HMIS Data Standards – HUD Resources</a:t>
            </a:r>
            <a:endParaRPr lang="en-US" sz="2933" i="1">
              <a:solidFill>
                <a:schemeClr val="tx1"/>
              </a:solidFill>
              <a:latin typeface="Kadwa" pitchFamily="2" charset="77"/>
              <a:cs typeface="Kadwa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CBDB8-973C-26CA-5460-B2F1AA6226A2}"/>
              </a:ext>
            </a:extLst>
          </p:cNvPr>
          <p:cNvSpPr txBox="1"/>
          <p:nvPr/>
        </p:nvSpPr>
        <p:spPr>
          <a:xfrm>
            <a:off x="1122680" y="1657786"/>
            <a:ext cx="10403840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Kadwa" pitchFamily="2" charset="77"/>
                <a:cs typeface="Kadwa" pitchFamily="2" charset="77"/>
              </a:rPr>
              <a:t>All Things Data Standards</a:t>
            </a:r>
            <a:br>
              <a:rPr lang="en-US" sz="2800" b="1" dirty="0">
                <a:solidFill>
                  <a:schemeClr val="accent6"/>
                </a:solidFill>
                <a:latin typeface="Kadwa" pitchFamily="2" charset="77"/>
                <a:cs typeface="Kadwa" pitchFamily="2" charset="77"/>
              </a:rPr>
            </a:br>
            <a:endParaRPr lang="en-US" sz="2800" b="1" dirty="0">
              <a:solidFill>
                <a:schemeClr val="accent6"/>
              </a:solidFill>
              <a:latin typeface="Kadwa" pitchFamily="2" charset="77"/>
              <a:cs typeface="Kadwa" pitchFamily="2" charset="77"/>
            </a:endParaRPr>
          </a:p>
          <a:p>
            <a:pPr algn="ctr"/>
            <a:r>
              <a:rPr lang="en-US" sz="2800" b="1" dirty="0">
                <a:solidFill>
                  <a:schemeClr val="accent6"/>
                </a:solidFill>
                <a:latin typeface="Kadwa" pitchFamily="2" charset="77"/>
                <a:cs typeface="Kadwa" pitchFamily="2" charset="77"/>
              </a:rPr>
              <a:t>HUD TA Team Discussion</a:t>
            </a:r>
          </a:p>
          <a:p>
            <a:pPr algn="ctr"/>
            <a:r>
              <a:rPr lang="en-US" sz="2800" b="1" dirty="0">
                <a:solidFill>
                  <a:schemeClr val="accent6"/>
                </a:solidFill>
                <a:latin typeface="Kadwa"/>
                <a:cs typeface="Kadwa"/>
              </a:rPr>
              <a:t>Kenisha and Shantae</a:t>
            </a:r>
            <a:endParaRPr lang="en-US" sz="2667" b="1" dirty="0">
              <a:solidFill>
                <a:schemeClr val="bg1"/>
              </a:solidFill>
              <a:latin typeface="Kadwa" pitchFamily="2" charset="77"/>
              <a:cs typeface="Kadw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89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2A81-F596-8656-70C9-73A34589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97832"/>
            <a:ext cx="5023104" cy="1405288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Event Reminders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12A62C-76CB-FF26-EF7E-C468DD4B0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2209"/>
            <a:ext cx="4645417" cy="4887959"/>
          </a:xfrm>
        </p:spPr>
        <p:txBody>
          <a:bodyPr/>
          <a:lstStyle/>
          <a:p>
            <a:r>
              <a:rPr lang="en-US" sz="2200" dirty="0"/>
              <a:t>No Monthly User &amp; Liaison Meetings for </a:t>
            </a:r>
          </a:p>
          <a:p>
            <a:r>
              <a:rPr lang="en-US" sz="2200" dirty="0"/>
              <a:t>November &amp; December</a:t>
            </a:r>
          </a:p>
          <a:p>
            <a:endParaRPr lang="en-US" sz="2200" dirty="0"/>
          </a:p>
          <a:p>
            <a:pPr marL="114300" indent="0">
              <a:buNone/>
            </a:pPr>
            <a:r>
              <a:rPr lang="en-US" sz="2200" dirty="0"/>
              <a:t>We will see you all next year!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E932-0451-7E91-C765-82C6654A39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8" name="Google Shape;263;p3">
            <a:extLst>
              <a:ext uri="{FF2B5EF4-FFF2-40B4-BE49-F238E27FC236}">
                <a16:creationId xmlns:a16="http://schemas.microsoft.com/office/drawing/2014/main" id="{7BC7319D-4D45-EAC8-09E6-0E94999D3630}"/>
              </a:ext>
            </a:extLst>
          </p:cNvPr>
          <p:cNvPicPr preferRelativeResize="0"/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695" r="-5952"/>
          <a:stretch>
            <a:fillRect/>
          </a:stretch>
        </p:blipFill>
        <p:spPr>
          <a:xfrm>
            <a:off x="5483617" y="697832"/>
            <a:ext cx="6925054" cy="5195268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188997" dir="324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906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095A-93F7-6192-7C84-08F70823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057"/>
            <a:ext cx="4082143" cy="1188720"/>
          </a:xfrm>
        </p:spPr>
        <p:txBody>
          <a:bodyPr/>
          <a:lstStyle/>
          <a:p>
            <a:r>
              <a:rPr lang="en-US" sz="4800" dirty="0">
                <a:solidFill>
                  <a:schemeClr val="accent6"/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163F09-0BE7-7050-D1B1-0DED65DCAA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4" name="Google Shape;263;p3">
            <a:extLst>
              <a:ext uri="{FF2B5EF4-FFF2-40B4-BE49-F238E27FC236}">
                <a16:creationId xmlns:a16="http://schemas.microsoft.com/office/drawing/2014/main" id="{C1816076-C276-09F7-2E38-79FA5360F9A9}"/>
              </a:ext>
            </a:extLst>
          </p:cNvPr>
          <p:cNvPicPr preferRelativeResize="0"/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435" r="10435"/>
          <a:stretch/>
        </p:blipFill>
        <p:spPr>
          <a:xfrm>
            <a:off x="4763593" y="290624"/>
            <a:ext cx="7196177" cy="6065726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188997" dir="324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228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6C1BE-70E8-8833-01E7-36FA1309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EB4DE-99F2-B108-D336-A44D0B11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057"/>
            <a:ext cx="4082143" cy="1188720"/>
          </a:xfrm>
        </p:spPr>
        <p:txBody>
          <a:bodyPr/>
          <a:lstStyle/>
          <a:p>
            <a:r>
              <a:rPr lang="en-US" sz="4800" dirty="0">
                <a:solidFill>
                  <a:schemeClr val="accent6"/>
                </a:solidFill>
              </a:rPr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6336C-A1D4-BA9B-4803-41B609C1EF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4" name="Google Shape;263;p3">
            <a:extLst>
              <a:ext uri="{FF2B5EF4-FFF2-40B4-BE49-F238E27FC236}">
                <a16:creationId xmlns:a16="http://schemas.microsoft.com/office/drawing/2014/main" id="{B64275B3-2E4F-68C9-13A3-5F34D73081BE}"/>
              </a:ext>
            </a:extLst>
          </p:cNvPr>
          <p:cNvPicPr preferRelativeResize="0"/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55" b="7855"/>
          <a:stretch/>
        </p:blipFill>
        <p:spPr>
          <a:xfrm>
            <a:off x="4763593" y="290624"/>
            <a:ext cx="7196177" cy="6065726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188997" dir="324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23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427847" y="2738173"/>
            <a:ext cx="53563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sz="4800" dirty="0">
                <a:solidFill>
                  <a:schemeClr val="accent6"/>
                </a:solidFill>
              </a:rPr>
              <a:t>Announcements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310" name="Google Shape;3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" name="Google Shape;275;p4" descr="Heart speech bubble social media icon">
            <a:extLst>
              <a:ext uri="{FF2B5EF4-FFF2-40B4-BE49-F238E27FC236}">
                <a16:creationId xmlns:a16="http://schemas.microsoft.com/office/drawing/2014/main" id="{FBB4EE4B-ED07-10CA-7788-8F423703FB70}"/>
              </a:ext>
            </a:extLst>
          </p:cNvPr>
          <p:cNvPicPr preferRelativeResize="0"/>
          <p:nvPr/>
        </p:nvPicPr>
        <p:blipFill>
          <a:blip r:embed="rId3"/>
          <a:srcRect l="22537" r="22537"/>
          <a:stretch/>
        </p:blipFill>
        <p:spPr>
          <a:xfrm>
            <a:off x="5784199" y="360733"/>
            <a:ext cx="6190667" cy="5943600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224129" dir="348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4B9C1A5A-7A0C-6260-46E9-3A52B2795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">
            <a:extLst>
              <a:ext uri="{FF2B5EF4-FFF2-40B4-BE49-F238E27FC236}">
                <a16:creationId xmlns:a16="http://schemas.microsoft.com/office/drawing/2014/main" id="{C4DBB993-9B58-2E99-3F79-0ED9A267D3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7847" y="2738173"/>
            <a:ext cx="53563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sz="4800" dirty="0">
                <a:solidFill>
                  <a:schemeClr val="accent6"/>
                </a:solidFill>
              </a:rPr>
              <a:t>LSA &amp; SPM 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310" name="Google Shape;310;p8">
            <a:extLst>
              <a:ext uri="{FF2B5EF4-FFF2-40B4-BE49-F238E27FC236}">
                <a16:creationId xmlns:a16="http://schemas.microsoft.com/office/drawing/2014/main" id="{3C5F9A79-9E60-4281-AFB3-69FF7794383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" name="Google Shape;275;p4">
            <a:extLst>
              <a:ext uri="{FF2B5EF4-FFF2-40B4-BE49-F238E27FC236}">
                <a16:creationId xmlns:a16="http://schemas.microsoft.com/office/drawing/2014/main" id="{66443524-6451-66FC-6E35-ED153D63F8C9}"/>
              </a:ext>
            </a:extLst>
          </p:cNvPr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95" b="1995"/>
          <a:stretch/>
        </p:blipFill>
        <p:spPr>
          <a:xfrm>
            <a:off x="5163133" y="412750"/>
            <a:ext cx="6190667" cy="5943600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224129" dir="348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64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AF93EFE9-D83C-C6E7-F975-A0B608FCF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">
            <a:extLst>
              <a:ext uri="{FF2B5EF4-FFF2-40B4-BE49-F238E27FC236}">
                <a16:creationId xmlns:a16="http://schemas.microsoft.com/office/drawing/2014/main" id="{55BA47B0-42A4-D4AF-B858-2AF8AD5B2CC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1" y="1295401"/>
            <a:ext cx="2647950" cy="113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br>
              <a:rPr lang="en-US" sz="3200" dirty="0">
                <a:solidFill>
                  <a:schemeClr val="accent6"/>
                </a:solidFill>
              </a:rPr>
            </a:br>
            <a:r>
              <a:rPr lang="en-US" sz="3200" dirty="0">
                <a:solidFill>
                  <a:schemeClr val="accent6"/>
                </a:solidFill>
              </a:rPr>
              <a:t>LSA</a:t>
            </a:r>
            <a:endParaRPr sz="3200" dirty="0">
              <a:solidFill>
                <a:schemeClr val="accent6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16DBF-3FE4-717E-C4E5-6BD817CD4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391" y="2100264"/>
            <a:ext cx="4571998" cy="346233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Longitudinal Systems Analysis (LSA) </a:t>
            </a:r>
            <a:r>
              <a:rPr lang="en-US" sz="2000" b="1" dirty="0"/>
              <a:t>report is a required HUD report that our community is required to submit annually to HUD across key projects participating in the Continuum of Care (CoC).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The LSA provides HUD and our </a:t>
            </a:r>
            <a:r>
              <a:rPr lang="en-US" sz="2000" b="1" dirty="0">
                <a:solidFill>
                  <a:srgbClr val="FFFFFF"/>
                </a:solidFill>
                <a:latin typeface="Lato" panose="020F0502020204030203" pitchFamily="34" charset="77"/>
              </a:rPr>
              <a:t>Continuum of Care (</a:t>
            </a:r>
            <a:r>
              <a:rPr lang="en-US" sz="2000" b="1" dirty="0"/>
              <a:t>CoC) with critical information about people experiencing homelessness and their use of the system of care. </a:t>
            </a:r>
            <a:endParaRPr lang="en-US" sz="2000" dirty="0"/>
          </a:p>
        </p:txBody>
      </p:sp>
      <p:sp>
        <p:nvSpPr>
          <p:cNvPr id="310" name="Google Shape;310;p8">
            <a:extLst>
              <a:ext uri="{FF2B5EF4-FFF2-40B4-BE49-F238E27FC236}">
                <a16:creationId xmlns:a16="http://schemas.microsoft.com/office/drawing/2014/main" id="{5D08D8EE-622C-C6FD-A705-0E4A1289D5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AA240-5E92-C45B-E11E-AAE5181D76C6}"/>
              </a:ext>
            </a:extLst>
          </p:cNvPr>
          <p:cNvSpPr txBox="1"/>
          <p:nvPr/>
        </p:nvSpPr>
        <p:spPr>
          <a:xfrm>
            <a:off x="6096000" y="527744"/>
            <a:ext cx="5110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chemeClr val="accent6"/>
              </a:solidFill>
              <a:latin typeface="Kadwa" pitchFamily="2" charset="77"/>
              <a:cs typeface="Kadwa" pitchFamily="2" charset="77"/>
            </a:endParaRPr>
          </a:p>
          <a:p>
            <a:pPr algn="ctr"/>
            <a:endParaRPr lang="en-US" sz="3200" b="1" dirty="0">
              <a:solidFill>
                <a:schemeClr val="accent6"/>
              </a:solidFill>
              <a:latin typeface="Kadwa" pitchFamily="2" charset="77"/>
              <a:cs typeface="Kadwa" pitchFamily="2" charset="77"/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  <a:latin typeface="Kadwa" pitchFamily="2" charset="77"/>
                <a:cs typeface="Kadwa" pitchFamily="2" charset="77"/>
              </a:rPr>
              <a:t>SPM</a:t>
            </a:r>
            <a:endParaRPr lang="en-US" sz="3200" b="1" dirty="0">
              <a:latin typeface="Kadwa" pitchFamily="2" charset="77"/>
              <a:cs typeface="Kadwa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11CA3-FB6E-8D50-D192-BBD0D1F0AE91}"/>
              </a:ext>
            </a:extLst>
          </p:cNvPr>
          <p:cNvSpPr txBox="1"/>
          <p:nvPr/>
        </p:nvSpPr>
        <p:spPr>
          <a:xfrm>
            <a:off x="6243638" y="2100266"/>
            <a:ext cx="51101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FFFFFF"/>
                </a:solidFill>
                <a:latin typeface="Lato" panose="020F0502020204030203" pitchFamily="34" charset="77"/>
              </a:rPr>
              <a:t>The </a:t>
            </a:r>
            <a:r>
              <a:rPr lang="en-US" sz="2000" b="1" dirty="0">
                <a:solidFill>
                  <a:srgbClr val="FFFFFF"/>
                </a:solidFill>
                <a:latin typeface="Lato" panose="020F0502020204030203" pitchFamily="34" charset="77"/>
              </a:rPr>
              <a:t>System Performance Measures v</a:t>
            </a:r>
            <a:r>
              <a:rPr lang="en-US" sz="2000" b="1" i="0" u="none" strike="noStrike" baseline="0" dirty="0">
                <a:solidFill>
                  <a:srgbClr val="FFFFFF"/>
                </a:solidFill>
                <a:latin typeface="Lato" panose="020F0502020204030203" pitchFamily="34" charset="77"/>
              </a:rPr>
              <a:t>iews the local homeless response system as a coordinated system of homeless assistance options instead of programs operating independently in a community.</a:t>
            </a:r>
          </a:p>
          <a:p>
            <a:pPr rtl="0"/>
            <a:r>
              <a:rPr lang="en-US" sz="2000" b="1" i="0" u="none" strike="noStrike" baseline="0" dirty="0">
                <a:solidFill>
                  <a:srgbClr val="FFFFFF"/>
                </a:solidFill>
                <a:latin typeface="Lato" panose="020F0502020204030203" pitchFamily="34" charset="77"/>
              </a:rPr>
              <a:t> ​</a:t>
            </a:r>
          </a:p>
          <a:p>
            <a:pPr marL="342900" indent="-342900" rtl="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>
                <a:solidFill>
                  <a:srgbClr val="FFFFFF"/>
                </a:solidFill>
                <a:latin typeface="Lato" panose="020F0502020204030203" pitchFamily="34" charset="77"/>
              </a:rPr>
              <a:t>The SPM Allows Continuums of Care (CoCs) to regularly measure progress in meeting the needs of people experiencing homelessness in their community, and to report progress to HUD.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906699-0ADD-3D84-01EA-BF49CEA4C0C2}"/>
              </a:ext>
            </a:extLst>
          </p:cNvPr>
          <p:cNvSpPr txBox="1"/>
          <p:nvPr/>
        </p:nvSpPr>
        <p:spPr>
          <a:xfrm>
            <a:off x="2986088" y="357188"/>
            <a:ext cx="5915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  <a:latin typeface="Kadwa" pitchFamily="2" charset="77"/>
                <a:cs typeface="Kadwa" pitchFamily="2" charset="77"/>
              </a:rPr>
              <a:t>What Are They?</a:t>
            </a:r>
          </a:p>
        </p:txBody>
      </p:sp>
    </p:spTree>
    <p:extLst>
      <p:ext uri="{BB962C8B-B14F-4D97-AF65-F5344CB8AC3E}">
        <p14:creationId xmlns:p14="http://schemas.microsoft.com/office/powerpoint/2010/main" val="12018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AB4F7914-D245-1E5E-1998-ABC12F69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">
            <a:extLst>
              <a:ext uri="{FF2B5EF4-FFF2-40B4-BE49-F238E27FC236}">
                <a16:creationId xmlns:a16="http://schemas.microsoft.com/office/drawing/2014/main" id="{E94B2850-2C5F-580C-75C4-5C641B78189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733426"/>
            <a:ext cx="9134475" cy="97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3200"/>
            </a:pPr>
            <a:r>
              <a:rPr lang="en-US" sz="4800" dirty="0">
                <a:solidFill>
                  <a:schemeClr val="accent6"/>
                </a:solidFill>
              </a:rPr>
              <a:t>How to </a:t>
            </a:r>
            <a:r>
              <a:rPr lang="en-US" dirty="0">
                <a:solidFill>
                  <a:schemeClr val="accent6"/>
                </a:solidFill>
              </a:rPr>
              <a:t>Prepare</a:t>
            </a:r>
            <a:endParaRPr lang="en-US" sz="4800" dirty="0"/>
          </a:p>
        </p:txBody>
      </p:sp>
      <p:sp>
        <p:nvSpPr>
          <p:cNvPr id="310" name="Google Shape;310;p8">
            <a:extLst>
              <a:ext uri="{FF2B5EF4-FFF2-40B4-BE49-F238E27FC236}">
                <a16:creationId xmlns:a16="http://schemas.microsoft.com/office/drawing/2014/main" id="{2C1CAA30-9B53-2E80-9A13-29D47AA7B0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EFCB59-D27F-368C-A3C9-27D4AE424E03}"/>
              </a:ext>
            </a:extLst>
          </p:cNvPr>
          <p:cNvSpPr/>
          <p:nvPr/>
        </p:nvSpPr>
        <p:spPr>
          <a:xfrm>
            <a:off x="6500812" y="1517649"/>
            <a:ext cx="4300538" cy="4598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Lato"/>
              <a:ea typeface="Lato"/>
              <a:cs typeface="Lato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Lato"/>
                <a:ea typeface="Lato"/>
                <a:cs typeface="Lato"/>
              </a:rPr>
              <a:t>Review data &amp; complete updates</a:t>
            </a:r>
            <a:endParaRPr lang="en-US">
              <a:latin typeface="Lato"/>
              <a:ea typeface="Lato"/>
              <a:cs typeface="Lato"/>
            </a:endParaRPr>
          </a:p>
          <a:p>
            <a:pPr>
              <a:buClr>
                <a:schemeClr val="bg1"/>
              </a:buClr>
            </a:pPr>
            <a:endParaRPr lang="en-US" sz="2400" dirty="0">
              <a:latin typeface="Lato" panose="020F0502020204030203" pitchFamily="34" charset="77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Lato"/>
                <a:ea typeface="Lato"/>
                <a:cs typeface="Lato"/>
              </a:rPr>
              <a:t>If you need support reach out to your Alameda HMIS Administrator  or </a:t>
            </a:r>
            <a:r>
              <a:rPr lang="en-US" sz="2400" dirty="0" err="1">
                <a:latin typeface="Lato"/>
                <a:ea typeface="Lato"/>
                <a:cs typeface="Lato"/>
              </a:rPr>
              <a:t>Bitfocus</a:t>
            </a:r>
            <a:r>
              <a:rPr lang="en-US" sz="2400" dirty="0">
                <a:latin typeface="Lato"/>
                <a:ea typeface="Lato"/>
                <a:cs typeface="Lato"/>
              </a:rPr>
              <a:t> </a:t>
            </a:r>
          </a:p>
          <a:p>
            <a:pPr>
              <a:buClr>
                <a:schemeClr val="bg1"/>
              </a:buClr>
            </a:pPr>
            <a:endParaRPr lang="en-US" sz="2400" dirty="0">
              <a:latin typeface="Lato" panose="020F0502020204030203" pitchFamily="34" charset="77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Be on the lookout for announcements and required follow up</a:t>
            </a:r>
          </a:p>
          <a:p>
            <a:pPr>
              <a:buClr>
                <a:schemeClr val="bg1"/>
              </a:buClr>
            </a:pPr>
            <a:endParaRPr lang="en-US" sz="2400" dirty="0">
              <a:latin typeface="Lato" panose="020F05020202040302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CBB057-1C73-3599-300F-7DB345C099FE}"/>
              </a:ext>
            </a:extLst>
          </p:cNvPr>
          <p:cNvSpPr/>
          <p:nvPr/>
        </p:nvSpPr>
        <p:spPr>
          <a:xfrm>
            <a:off x="1262063" y="1517649"/>
            <a:ext cx="4300538" cy="4598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bg1"/>
              </a:buClr>
            </a:pPr>
            <a:r>
              <a:rPr lang="en-US" sz="2400" dirty="0">
                <a:latin typeface="Lato" panose="020F0502020204030203" pitchFamily="34" charset="77"/>
              </a:rPr>
              <a:t>Access canned reports to support data clean up </a:t>
            </a:r>
          </a:p>
          <a:p>
            <a:pPr>
              <a:buClr>
                <a:schemeClr val="bg1"/>
              </a:buClr>
            </a:pPr>
            <a:endParaRPr lang="en-US" sz="2400" dirty="0">
              <a:latin typeface="Lato" panose="020F0502020204030203" pitchFamily="34" charset="77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[HUDX-225] HMIS Data Quality Report</a:t>
            </a:r>
          </a:p>
          <a:p>
            <a:pPr>
              <a:buClr>
                <a:schemeClr val="bg1"/>
              </a:buClr>
            </a:pPr>
            <a:endParaRPr lang="en-US" sz="2400" dirty="0">
              <a:latin typeface="Lato" panose="020F0502020204030203" pitchFamily="34" charset="77"/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[HUD-227] Annual Performance Report</a:t>
            </a:r>
          </a:p>
          <a:p>
            <a:pPr>
              <a:buClr>
                <a:schemeClr val="bg1"/>
              </a:buClr>
            </a:pPr>
            <a:endParaRPr lang="en-US" sz="2400" dirty="0">
              <a:latin typeface="Lato" panose="020F0502020204030203" pitchFamily="34" charset="77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Lato" panose="020F0502020204030203" pitchFamily="34" charset="77"/>
              </a:rPr>
              <a:t>[GNRL-220] Program Details Report</a:t>
            </a:r>
          </a:p>
        </p:txBody>
      </p:sp>
    </p:spTree>
    <p:extLst>
      <p:ext uri="{BB962C8B-B14F-4D97-AF65-F5344CB8AC3E}">
        <p14:creationId xmlns:p14="http://schemas.microsoft.com/office/powerpoint/2010/main" val="352657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>
          <a:extLst>
            <a:ext uri="{FF2B5EF4-FFF2-40B4-BE49-F238E27FC236}">
              <a16:creationId xmlns:a16="http://schemas.microsoft.com/office/drawing/2014/main" id="{0837546E-7009-CE4F-6319-DAA34185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">
            <a:extLst>
              <a:ext uri="{FF2B5EF4-FFF2-40B4-BE49-F238E27FC236}">
                <a16:creationId xmlns:a16="http://schemas.microsoft.com/office/drawing/2014/main" id="{D667B322-358F-E312-1BA3-5084A8EA2A7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857251"/>
            <a:ext cx="9134475" cy="11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sz="4800" dirty="0">
                <a:solidFill>
                  <a:schemeClr val="accent6"/>
                </a:solidFill>
              </a:rPr>
              <a:t>How to Prepare Cont.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310" name="Google Shape;310;p8">
            <a:extLst>
              <a:ext uri="{FF2B5EF4-FFF2-40B4-BE49-F238E27FC236}">
                <a16:creationId xmlns:a16="http://schemas.microsoft.com/office/drawing/2014/main" id="{8616CFE9-8E32-BB69-E656-1092E56401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BC0BD11-0B57-A689-E4F9-A0191CF8C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628001"/>
              </p:ext>
            </p:extLst>
          </p:nvPr>
        </p:nvGraphicFramePr>
        <p:xfrm>
          <a:off x="2628901" y="1528763"/>
          <a:ext cx="6672262" cy="4672006"/>
        </p:xfrm>
        <a:graphic>
          <a:graphicData uri="http://schemas.openxmlformats.org/drawingml/2006/table">
            <a:tbl>
              <a:tblPr/>
              <a:tblGrid>
                <a:gridCol w="6672262">
                  <a:extLst>
                    <a:ext uri="{9D8B030D-6E8A-4147-A177-3AD203B41FA5}">
                      <a16:colId xmlns:a16="http://schemas.microsoft.com/office/drawing/2014/main" val="4125425526"/>
                    </a:ext>
                  </a:extLst>
                </a:gridCol>
              </a:tblGrid>
              <a:tr h="48105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700"/>
                        </a:lnSpc>
                        <a:buNone/>
                      </a:pPr>
                      <a:r>
                        <a:rPr lang="en-US" sz="2000" b="1" i="0" dirty="0">
                          <a:solidFill>
                            <a:srgbClr val="FFC107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Data Element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​ </a:t>
                      </a:r>
                      <a:r>
                        <a:rPr lang="en-US" sz="2000" b="1" i="0" dirty="0">
                          <a:solidFill>
                            <a:schemeClr val="accent6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Review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4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91925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Health Insurance (at entry &amp; exit)​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71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41425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Income (at entry &amp; exit)​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846600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Non-Cash Benefits (at entry)​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388341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Disabling Condition 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215312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Months or Times Homeless​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106366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Length of Stay​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802154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SSN​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35446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Race &amp; Ethnicity 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2388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Inventory​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292917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Households​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354555"/>
                  </a:ext>
                </a:extLst>
              </a:tr>
              <a:tr h="38099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2025"/>
                        </a:lnSpc>
                        <a:buNone/>
                      </a:pPr>
                      <a:r>
                        <a:rPr lang="en-US" sz="2000" b="0" i="0" dirty="0">
                          <a:solidFill>
                            <a:srgbClr val="174060"/>
                          </a:solidFill>
                          <a:effectLst/>
                          <a:latin typeface="Kadwa" pitchFamily="2" charset="77"/>
                          <a:cs typeface="Kadwa" pitchFamily="2" charset="77"/>
                        </a:rPr>
                        <a:t>Overlapping Enrollments​</a:t>
                      </a:r>
                    </a:p>
                  </a:txBody>
                  <a:tcPr marL="76464" marR="76464" marT="38232" marB="38232">
                    <a:lnL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0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3220"/>
                  </a:ext>
                </a:extLst>
              </a:tr>
            </a:tbl>
          </a:graphicData>
        </a:graphic>
      </p:graphicFrame>
      <p:sp>
        <p:nvSpPr>
          <p:cNvPr id="12" name="Down Ribbon 11">
            <a:extLst>
              <a:ext uri="{FF2B5EF4-FFF2-40B4-BE49-F238E27FC236}">
                <a16:creationId xmlns:a16="http://schemas.microsoft.com/office/drawing/2014/main" id="{26302096-73FA-E9B2-9F20-9963EF737D42}"/>
              </a:ext>
            </a:extLst>
          </p:cNvPr>
          <p:cNvSpPr/>
          <p:nvPr/>
        </p:nvSpPr>
        <p:spPr>
          <a:xfrm>
            <a:off x="471939" y="2532441"/>
            <a:ext cx="2528886" cy="1565766"/>
          </a:xfrm>
          <a:prstGeom prst="ribbon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Pay Close Attention to These Elements</a:t>
            </a:r>
          </a:p>
        </p:txBody>
      </p:sp>
    </p:spTree>
    <p:extLst>
      <p:ext uri="{BB962C8B-B14F-4D97-AF65-F5344CB8AC3E}">
        <p14:creationId xmlns:p14="http://schemas.microsoft.com/office/powerpoint/2010/main" val="3904576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9BCC484E-99F1-603A-E013-3A01F036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">
            <a:extLst>
              <a:ext uri="{FF2B5EF4-FFF2-40B4-BE49-F238E27FC236}">
                <a16:creationId xmlns:a16="http://schemas.microsoft.com/office/drawing/2014/main" id="{FA241AA3-9007-753D-5821-3B11EBF0718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1015" y="145774"/>
            <a:ext cx="8177213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HUD Data Standards Recap &amp; Discussion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86" name="Google Shape;286;p5">
            <a:extLst>
              <a:ext uri="{FF2B5EF4-FFF2-40B4-BE49-F238E27FC236}">
                <a16:creationId xmlns:a16="http://schemas.microsoft.com/office/drawing/2014/main" id="{1C32AB0F-F079-C585-F3D1-CED5D5B9583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" name="Google Shape;275;p4">
            <a:extLst>
              <a:ext uri="{FF2B5EF4-FFF2-40B4-BE49-F238E27FC236}">
                <a16:creationId xmlns:a16="http://schemas.microsoft.com/office/drawing/2014/main" id="{ABCBEC38-E379-8E8B-7CD0-10953A23BB37}"/>
              </a:ext>
            </a:extLst>
          </p:cNvPr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819" r="21819"/>
          <a:stretch/>
        </p:blipFill>
        <p:spPr>
          <a:xfrm>
            <a:off x="6939031" y="907256"/>
            <a:ext cx="4548120" cy="5043488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50800" dist="224129" dir="348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470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EE89EE97-5284-18DA-5600-AD0E09986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">
            <a:extLst>
              <a:ext uri="{FF2B5EF4-FFF2-40B4-BE49-F238E27FC236}">
                <a16:creationId xmlns:a16="http://schemas.microsoft.com/office/drawing/2014/main" id="{5DE9ADFB-71E6-47B3-D083-A2776888B89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1015" y="-454209"/>
            <a:ext cx="81772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HUD Data Standards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85" name="Google Shape;285;p5">
            <a:extLst>
              <a:ext uri="{FF2B5EF4-FFF2-40B4-BE49-F238E27FC236}">
                <a16:creationId xmlns:a16="http://schemas.microsoft.com/office/drawing/2014/main" id="{EFC9702E-826A-5F17-E6CA-84ACD9D5F78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1015" y="1773237"/>
            <a:ext cx="8177213" cy="238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endParaRPr lang="en-US" dirty="0"/>
          </a:p>
          <a:p>
            <a:pPr marL="0" lvl="0" indent="0">
              <a:spcBef>
                <a:spcPts val="0"/>
              </a:spcBef>
            </a:pPr>
            <a:r>
              <a:rPr lang="en-US" dirty="0"/>
              <a:t>Rules and guidelines for collecting, organizing, and sharing data across Homeless Management Information Systems (HMIS) and Housing and Urban Development(HUD) programs to ensure consistency and accuracy.</a:t>
            </a:r>
            <a:endParaRPr dirty="0"/>
          </a:p>
        </p:txBody>
      </p:sp>
      <p:sp>
        <p:nvSpPr>
          <p:cNvPr id="286" name="Google Shape;286;p5">
            <a:extLst>
              <a:ext uri="{FF2B5EF4-FFF2-40B4-BE49-F238E27FC236}">
                <a16:creationId xmlns:a16="http://schemas.microsoft.com/office/drawing/2014/main" id="{F129BEC8-DA51-91CB-128B-8B5D9110FD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028" name="Picture 4" descr="Housing and Urban Development ...">
            <a:extLst>
              <a:ext uri="{FF2B5EF4-FFF2-40B4-BE49-F238E27FC236}">
                <a16:creationId xmlns:a16="http://schemas.microsoft.com/office/drawing/2014/main" id="{A8E0925D-072C-E82E-CEB9-257E0018F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81" y="109077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0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74060"/>
      </a:dk1>
      <a:lt1>
        <a:srgbClr val="FFFFFF"/>
      </a:lt1>
      <a:dk2>
        <a:srgbClr val="212121"/>
      </a:dk2>
      <a:lt2>
        <a:srgbClr val="E7E6E6"/>
      </a:lt2>
      <a:accent1>
        <a:srgbClr val="174060"/>
      </a:accent1>
      <a:accent2>
        <a:srgbClr val="375B80"/>
      </a:accent2>
      <a:accent3>
        <a:srgbClr val="7D9CB7"/>
      </a:accent3>
      <a:accent4>
        <a:srgbClr val="CE1137"/>
      </a:accent4>
      <a:accent5>
        <a:srgbClr val="A3071A"/>
      </a:accent5>
      <a:accent6>
        <a:srgbClr val="FFC107"/>
      </a:accent6>
      <a:hlink>
        <a:srgbClr val="FFC107"/>
      </a:hlink>
      <a:folHlink>
        <a:srgbClr val="839C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11538</TotalTime>
  <Words>819</Words>
  <Application>Microsoft Office PowerPoint</Application>
  <PresentationFormat>Widescreen</PresentationFormat>
  <Paragraphs>153</Paragraphs>
  <Slides>23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Alameda County HMIS </vt:lpstr>
      <vt:lpstr>Agenda</vt:lpstr>
      <vt:lpstr>Announcements</vt:lpstr>
      <vt:lpstr>LSA &amp; SPM </vt:lpstr>
      <vt:lpstr> LSA</vt:lpstr>
      <vt:lpstr>How to Prepare</vt:lpstr>
      <vt:lpstr>How to Prepare Cont.</vt:lpstr>
      <vt:lpstr>HUD Data Standards Recap &amp; Discussion</vt:lpstr>
      <vt:lpstr>HUD Data Standards</vt:lpstr>
      <vt:lpstr>Race &amp; Ethnicity</vt:lpstr>
      <vt:lpstr>Gender</vt:lpstr>
      <vt:lpstr>Housing Move in Date</vt:lpstr>
      <vt:lpstr>Sex (Program Enrollment Screen)</vt:lpstr>
      <vt:lpstr>Gender (Profile &amp; Enrollment Screens)</vt:lpstr>
      <vt:lpstr>Translation Assistance </vt:lpstr>
      <vt:lpstr>Sexual Orientation </vt:lpstr>
      <vt:lpstr>Mental Health Consultation</vt:lpstr>
      <vt:lpstr>General and Custom Reports</vt:lpstr>
      <vt:lpstr>PowerPoint Presentation</vt:lpstr>
      <vt:lpstr>PowerPoint Presentation</vt:lpstr>
      <vt:lpstr>Event Reminders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 Dunbar</dc:creator>
  <cp:lastModifiedBy>Misha Baker</cp:lastModifiedBy>
  <cp:revision>64</cp:revision>
  <dcterms:created xsi:type="dcterms:W3CDTF">2023-03-24T17:35:07Z</dcterms:created>
  <dcterms:modified xsi:type="dcterms:W3CDTF">2025-10-31T17:57:20Z</dcterms:modified>
</cp:coreProperties>
</file>